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57" r:id="rId3"/>
    <p:sldId id="260" r:id="rId4"/>
    <p:sldId id="262" r:id="rId5"/>
    <p:sldId id="309" r:id="rId6"/>
    <p:sldId id="258" r:id="rId7"/>
    <p:sldId id="259"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7" r:id="rId25"/>
    <p:sldId id="360" r:id="rId26"/>
    <p:sldId id="356" r:id="rId27"/>
    <p:sldId id="357" r:id="rId28"/>
    <p:sldId id="358" r:id="rId29"/>
    <p:sldId id="359" r:id="rId30"/>
    <p:sldId id="279" r:id="rId31"/>
    <p:sldId id="280" r:id="rId32"/>
    <p:sldId id="281" r:id="rId33"/>
    <p:sldId id="282" r:id="rId34"/>
    <p:sldId id="283" r:id="rId35"/>
    <p:sldId id="284" r:id="rId36"/>
    <p:sldId id="285" r:id="rId37"/>
    <p:sldId id="328" r:id="rId38"/>
    <p:sldId id="329" r:id="rId39"/>
    <p:sldId id="286" r:id="rId40"/>
    <p:sldId id="287" r:id="rId41"/>
    <p:sldId id="288" r:id="rId42"/>
    <p:sldId id="289" r:id="rId43"/>
    <p:sldId id="290" r:id="rId44"/>
    <p:sldId id="291" r:id="rId45"/>
    <p:sldId id="331" r:id="rId46"/>
    <p:sldId id="292" r:id="rId47"/>
    <p:sldId id="293" r:id="rId48"/>
    <p:sldId id="294" r:id="rId49"/>
    <p:sldId id="295" r:id="rId50"/>
    <p:sldId id="296" r:id="rId51"/>
    <p:sldId id="297" r:id="rId52"/>
    <p:sldId id="330" r:id="rId53"/>
    <p:sldId id="299" r:id="rId54"/>
    <p:sldId id="300" r:id="rId55"/>
    <p:sldId id="301" r:id="rId56"/>
    <p:sldId id="302" r:id="rId57"/>
    <p:sldId id="303" r:id="rId58"/>
    <p:sldId id="304" r:id="rId59"/>
    <p:sldId id="305" r:id="rId60"/>
    <p:sldId id="306" r:id="rId61"/>
    <p:sldId id="308" r:id="rId62"/>
    <p:sldId id="307" r:id="rId63"/>
    <p:sldId id="317" r:id="rId64"/>
    <p:sldId id="318" r:id="rId65"/>
    <p:sldId id="315" r:id="rId66"/>
    <p:sldId id="316" r:id="rId67"/>
    <p:sldId id="319" r:id="rId68"/>
    <p:sldId id="320" r:id="rId69"/>
    <p:sldId id="321" r:id="rId70"/>
    <p:sldId id="324" r:id="rId71"/>
    <p:sldId id="325" r:id="rId72"/>
    <p:sldId id="326" r:id="rId73"/>
    <p:sldId id="327" r:id="rId74"/>
    <p:sldId id="322" r:id="rId75"/>
    <p:sldId id="323" r:id="rId76"/>
    <p:sldId id="313" r:id="rId77"/>
    <p:sldId id="332" r:id="rId78"/>
    <p:sldId id="333" r:id="rId79"/>
    <p:sldId id="334" r:id="rId80"/>
    <p:sldId id="335" r:id="rId81"/>
    <p:sldId id="351"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2" r:id="rId96"/>
    <p:sldId id="350" r:id="rId97"/>
    <p:sldId id="353" r:id="rId98"/>
    <p:sldId id="354" r:id="rId99"/>
    <p:sldId id="355"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75" d="100"/>
          <a:sy n="75" d="100"/>
        </p:scale>
        <p:origin x="-1008" y="-3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998EBC-0D72-4AB8-B956-2A3B509D8AA3}" type="datetimeFigureOut">
              <a:rPr lang="en-US" smtClean="0"/>
              <a:pPr/>
              <a:t>8/26/2010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F277FE-1D60-4FAF-9523-B2D25EF3AF6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F277FE-1D60-4FAF-9523-B2D25EF3AF62}"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parallel shift register</a:t>
            </a:r>
            <a:endParaRPr lang="en-US" dirty="0"/>
          </a:p>
        </p:txBody>
      </p:sp>
      <p:sp>
        <p:nvSpPr>
          <p:cNvPr id="4" name="Slide Number Placeholder 3"/>
          <p:cNvSpPr>
            <a:spLocks noGrp="1"/>
          </p:cNvSpPr>
          <p:nvPr>
            <p:ph type="sldNum" sz="quarter" idx="10"/>
          </p:nvPr>
        </p:nvSpPr>
        <p:spPr/>
        <p:txBody>
          <a:bodyPr/>
          <a:lstStyle/>
          <a:p>
            <a:fld id="{6DF277FE-1D60-4FAF-9523-B2D25EF3AF62}" type="slidenum">
              <a:rPr lang="en-US" smtClean="0"/>
              <a:pPr/>
              <a:t>52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8/26/2010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8/26/2010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8/26/2010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Low-power Design at RTL level</a:t>
            </a:r>
            <a:endParaRPr lang="en-US" dirty="0"/>
          </a:p>
        </p:txBody>
      </p:sp>
      <p:sp>
        <p:nvSpPr>
          <p:cNvPr id="3" name="Subtitle 2"/>
          <p:cNvSpPr>
            <a:spLocks noGrp="1"/>
          </p:cNvSpPr>
          <p:nvPr>
            <p:ph type="subTitle" idx="1"/>
          </p:nvPr>
        </p:nvSpPr>
        <p:spPr/>
        <p:txBody>
          <a:bodyPr/>
          <a:lstStyle/>
          <a:p>
            <a:r>
              <a:rPr lang="en-US" dirty="0" smtClean="0"/>
              <a:t>Mohammad </a:t>
            </a:r>
            <a:r>
              <a:rPr lang="en-US" dirty="0" err="1" smtClean="0"/>
              <a:t>Sharifkhani</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685800" y="1447800"/>
            <a:ext cx="8001000" cy="4707771"/>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990600" y="1447800"/>
            <a:ext cx="7500937" cy="4796979"/>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609600" y="1524000"/>
            <a:ext cx="7907930" cy="48006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290980" y="1333755"/>
            <a:ext cx="8548220" cy="506704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idx="1"/>
          </p:nvPr>
        </p:nvPicPr>
        <p:blipFill>
          <a:blip r:embed="rId2"/>
          <a:srcRect/>
          <a:stretch>
            <a:fillRect/>
          </a:stretch>
        </p:blipFill>
        <p:spPr bwMode="auto">
          <a:xfrm>
            <a:off x="952500" y="2410619"/>
            <a:ext cx="7239000" cy="290512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Signal Coding</a:t>
            </a:r>
            <a:endParaRPr lang="en-US" dirty="0"/>
          </a:p>
        </p:txBody>
      </p:sp>
      <p:sp>
        <p:nvSpPr>
          <p:cNvPr id="5" name="TextBox 4"/>
          <p:cNvSpPr txBox="1"/>
          <p:nvPr/>
        </p:nvSpPr>
        <p:spPr>
          <a:xfrm>
            <a:off x="1981200" y="5257800"/>
            <a:ext cx="6043834" cy="369332"/>
          </a:xfrm>
          <a:prstGeom prst="rect">
            <a:avLst/>
          </a:prstGeom>
          <a:noFill/>
        </p:spPr>
        <p:txBody>
          <a:bodyPr wrap="none" rtlCol="0">
            <a:spAutoFit/>
          </a:bodyPr>
          <a:lstStyle/>
          <a:p>
            <a:r>
              <a:rPr lang="en-US" dirty="0" smtClean="0"/>
              <a:t>Hamming Distance between two consecutive codes: complexity</a:t>
            </a:r>
            <a:endParaRPr lang="en-US" dirty="0"/>
          </a:p>
        </p:txBody>
      </p:sp>
      <p:cxnSp>
        <p:nvCxnSpPr>
          <p:cNvPr id="7" name="Straight Arrow Connector 6"/>
          <p:cNvCxnSpPr/>
          <p:nvPr/>
        </p:nvCxnSpPr>
        <p:spPr>
          <a:xfrm rot="16200000" flipV="1">
            <a:off x="3200400" y="4953000"/>
            <a:ext cx="533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sp>
        <p:nvSpPr>
          <p:cNvPr id="3" name="Content Placeholder 2"/>
          <p:cNvSpPr>
            <a:spLocks noGrp="1"/>
          </p:cNvSpPr>
          <p:nvPr>
            <p:ph idx="1"/>
          </p:nvPr>
        </p:nvSpPr>
        <p:spPr/>
        <p:txBody>
          <a:bodyPr>
            <a:normAutofit/>
          </a:bodyPr>
          <a:lstStyle/>
          <a:p>
            <a:r>
              <a:rPr lang="en-GB" dirty="0" smtClean="0"/>
              <a:t>An improvement consists of making the guess that if the most significant bit (MSB) is “1,” the inverted code should be transmitted. The MSB = “1” can be used as the polarity information. </a:t>
            </a:r>
            <a:r>
              <a:rPr lang="en-GB" dirty="0" err="1" smtClean="0"/>
              <a:t>Thistechnique</a:t>
            </a:r>
            <a:r>
              <a:rPr lang="en-GB" dirty="0" smtClean="0"/>
              <a:t> is efficient when the vector to transmit is a 2’s complement arithmetic data bus, with MSB </a:t>
            </a:r>
            <a:r>
              <a:rPr lang="en-US" dirty="0" smtClean="0"/>
              <a:t>being the sign bit.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sp>
        <p:nvSpPr>
          <p:cNvPr id="3" name="Content Placeholder 2"/>
          <p:cNvSpPr>
            <a:spLocks noGrp="1"/>
          </p:cNvSpPr>
          <p:nvPr>
            <p:ph idx="1"/>
          </p:nvPr>
        </p:nvSpPr>
        <p:spPr/>
        <p:txBody>
          <a:bodyPr>
            <a:normAutofit fontScale="92500" lnSpcReduction="10000"/>
          </a:bodyPr>
          <a:lstStyle/>
          <a:p>
            <a:r>
              <a:rPr lang="en-GB" dirty="0" smtClean="0"/>
              <a:t>Very often, the value transmitted on a bus (an address bus, for instance) is simply the previous value with an increment. Therefore, the lines can remain the same (i.e., no power consumption) as long as the codes are consecutive, which is mentioned to the receiver by an additional control signal.</a:t>
            </a:r>
          </a:p>
          <a:p>
            <a:r>
              <a:rPr lang="en-GB" dirty="0" smtClean="0"/>
              <a:t>We may also extend this approach to other known high probably sequences (0000 to 1010 in a given design)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pic>
        <p:nvPicPr>
          <p:cNvPr id="9218" name="Picture 2"/>
          <p:cNvPicPr>
            <a:picLocks noGrp="1" noChangeAspect="1" noChangeArrowheads="1"/>
          </p:cNvPicPr>
          <p:nvPr>
            <p:ph idx="1"/>
          </p:nvPr>
        </p:nvPicPr>
        <p:blipFill>
          <a:blip r:embed="rId2"/>
          <a:srcRect/>
          <a:stretch>
            <a:fillRect/>
          </a:stretch>
        </p:blipFill>
        <p:spPr bwMode="auto">
          <a:xfrm>
            <a:off x="358968" y="1357582"/>
            <a:ext cx="8251632" cy="5119418"/>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533400" y="1447800"/>
            <a:ext cx="8045153" cy="4953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sp>
        <p:nvSpPr>
          <p:cNvPr id="3" name="Content Placeholder 2"/>
          <p:cNvSpPr>
            <a:spLocks noGrp="1"/>
          </p:cNvSpPr>
          <p:nvPr>
            <p:ph idx="1"/>
          </p:nvPr>
        </p:nvSpPr>
        <p:spPr/>
        <p:txBody>
          <a:bodyPr/>
          <a:lstStyle/>
          <a:p>
            <a:r>
              <a:rPr lang="en-US" dirty="0" smtClean="0"/>
              <a:t>FSM state encoding scheme</a:t>
            </a:r>
          </a:p>
          <a:p>
            <a:pPr lvl="1"/>
            <a:r>
              <a:rPr lang="en-US" dirty="0" smtClean="0"/>
              <a:t>Most of the times the code we use to represent a state is arbitrary </a:t>
            </a:r>
            <a:r>
              <a:rPr lang="en-US" dirty="0" smtClean="0">
                <a:sym typeface="Wingdings" pitchFamily="2" charset="2"/>
              </a:rPr>
              <a:t> let’s choose it in a low-power manner  minimal transition between the states </a:t>
            </a:r>
          </a:p>
          <a:p>
            <a:r>
              <a:rPr lang="en-GB" dirty="0" smtClean="0"/>
              <a:t>We should minimize the hamming distance of the transition with high probability.</a:t>
            </a:r>
            <a:endParaRPr lang="en-US" dirty="0"/>
          </a:p>
        </p:txBody>
      </p:sp>
      <p:pic>
        <p:nvPicPr>
          <p:cNvPr id="11266" name="Picture 2"/>
          <p:cNvPicPr>
            <a:picLocks noChangeAspect="1" noChangeArrowheads="1"/>
          </p:cNvPicPr>
          <p:nvPr/>
        </p:nvPicPr>
        <p:blipFill>
          <a:blip r:embed="rId2"/>
          <a:srcRect/>
          <a:stretch>
            <a:fillRect/>
          </a:stretch>
        </p:blipFill>
        <p:spPr bwMode="auto">
          <a:xfrm>
            <a:off x="1981200" y="4648200"/>
            <a:ext cx="4048125" cy="199072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lnSpcReduction="10000"/>
          </a:bodyPr>
          <a:lstStyle/>
          <a:p>
            <a:r>
              <a:rPr lang="en-US" dirty="0" smtClean="0"/>
              <a:t>All efficient low-power techniques that has been introduced depends on:</a:t>
            </a:r>
          </a:p>
          <a:p>
            <a:pPr lvl="1"/>
            <a:r>
              <a:rPr lang="en-US" dirty="0" smtClean="0"/>
              <a:t>Technology enhancement</a:t>
            </a:r>
          </a:p>
          <a:p>
            <a:pPr lvl="1"/>
            <a:r>
              <a:rPr lang="en-US" dirty="0" smtClean="0"/>
              <a:t>Specific Standard Cell Library</a:t>
            </a:r>
          </a:p>
          <a:p>
            <a:pPr lvl="1"/>
            <a:r>
              <a:rPr lang="en-US" dirty="0" smtClean="0"/>
              <a:t>Analog Design Support</a:t>
            </a:r>
          </a:p>
          <a:p>
            <a:r>
              <a:rPr lang="en-US" dirty="0" smtClean="0"/>
              <a:t>This means</a:t>
            </a:r>
          </a:p>
          <a:p>
            <a:pPr lvl="1"/>
            <a:r>
              <a:rPr lang="en-US" dirty="0" smtClean="0"/>
              <a:t>Higher cost</a:t>
            </a:r>
          </a:p>
          <a:p>
            <a:pPr lvl="1"/>
            <a:r>
              <a:rPr lang="en-US" dirty="0" smtClean="0"/>
              <a:t>Longer design time</a:t>
            </a:r>
          </a:p>
          <a:p>
            <a:pPr lvl="1"/>
            <a:r>
              <a:rPr lang="en-US" dirty="0" smtClean="0"/>
              <a:t>Sometimes less reliable product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sp>
        <p:nvSpPr>
          <p:cNvPr id="3" name="Content Placeholder 2"/>
          <p:cNvSpPr>
            <a:spLocks noGrp="1"/>
          </p:cNvSpPr>
          <p:nvPr>
            <p:ph idx="1"/>
          </p:nvPr>
        </p:nvSpPr>
        <p:spPr>
          <a:xfrm>
            <a:off x="457200" y="3657600"/>
            <a:ext cx="8229600" cy="2468563"/>
          </a:xfrm>
        </p:spPr>
        <p:txBody>
          <a:bodyPr>
            <a:normAutofit fontScale="77500" lnSpcReduction="20000"/>
          </a:bodyPr>
          <a:lstStyle/>
          <a:p>
            <a:r>
              <a:rPr lang="en-US" dirty="0" smtClean="0"/>
              <a:t>State encoding:</a:t>
            </a:r>
          </a:p>
          <a:p>
            <a:r>
              <a:rPr lang="en-GB" dirty="0" smtClean="0"/>
              <a:t>From RESET to S29 are chained sequentially with 100%</a:t>
            </a:r>
          </a:p>
          <a:p>
            <a:r>
              <a:rPr lang="en-GB" dirty="0" smtClean="0"/>
              <a:t>probability of transition </a:t>
            </a:r>
            <a:r>
              <a:rPr lang="en-GB" dirty="0" smtClean="0">
                <a:sym typeface="Wingdings" pitchFamily="2" charset="2"/>
              </a:rPr>
              <a:t> </a:t>
            </a:r>
            <a:r>
              <a:rPr lang="en-GB" dirty="0" smtClean="0"/>
              <a:t>a gray encoding is the best choice. </a:t>
            </a:r>
          </a:p>
          <a:p>
            <a:r>
              <a:rPr lang="en-GB" dirty="0" smtClean="0"/>
              <a:t>If we assume that condition C0 has a much lower probability than C1, the gray encoding should be not be incremented from S29 to S30 </a:t>
            </a:r>
            <a:r>
              <a:rPr lang="en-US" dirty="0" smtClean="0"/>
              <a:t>and S31.</a:t>
            </a:r>
            <a:endParaRPr lang="en-US" dirty="0"/>
          </a:p>
        </p:txBody>
      </p:sp>
      <p:pic>
        <p:nvPicPr>
          <p:cNvPr id="12290" name="Picture 2"/>
          <p:cNvPicPr>
            <a:picLocks noChangeAspect="1" noChangeArrowheads="1"/>
          </p:cNvPicPr>
          <p:nvPr/>
        </p:nvPicPr>
        <p:blipFill>
          <a:blip r:embed="rId3"/>
          <a:srcRect/>
          <a:stretch>
            <a:fillRect/>
          </a:stretch>
        </p:blipFill>
        <p:spPr bwMode="auto">
          <a:xfrm>
            <a:off x="1752600" y="1143000"/>
            <a:ext cx="5457825" cy="2555584"/>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sp>
        <p:nvSpPr>
          <p:cNvPr id="3" name="Content Placeholder 2"/>
          <p:cNvSpPr>
            <a:spLocks noGrp="1"/>
          </p:cNvSpPr>
          <p:nvPr>
            <p:ph idx="1"/>
          </p:nvPr>
        </p:nvSpPr>
        <p:spPr/>
        <p:txBody>
          <a:bodyPr>
            <a:normAutofit fontScale="92500" lnSpcReduction="20000"/>
          </a:bodyPr>
          <a:lstStyle/>
          <a:p>
            <a:r>
              <a:rPr lang="en-GB" dirty="0" smtClean="0"/>
              <a:t>What we gain in the next-state logic might be lost in the output logic activity </a:t>
            </a:r>
            <a:r>
              <a:rPr lang="en-GB" dirty="0" smtClean="0">
                <a:sym typeface="Wingdings" pitchFamily="2" charset="2"/>
              </a:rPr>
              <a:t></a:t>
            </a:r>
            <a:r>
              <a:rPr lang="en-GB" dirty="0" smtClean="0"/>
              <a:t> trade-off</a:t>
            </a:r>
          </a:p>
          <a:p>
            <a:r>
              <a:rPr lang="en-GB" dirty="0" smtClean="0"/>
              <a:t>The power reduction on the output logic</a:t>
            </a:r>
          </a:p>
          <a:p>
            <a:r>
              <a:rPr lang="en-GB" dirty="0" smtClean="0"/>
              <a:t>Common choice: “one hot” encoding to optimize speed, area, and power for the output logic </a:t>
            </a:r>
          </a:p>
          <a:p>
            <a:r>
              <a:rPr lang="en-GB" dirty="0" smtClean="0"/>
              <a:t>Only valid for a small FSM (i.e., less than 8 to 10 states) because of the large state register </a:t>
            </a:r>
          </a:p>
          <a:p>
            <a:r>
              <a:rPr lang="en-GB" dirty="0" smtClean="0"/>
              <a:t>A good practice is to group states that generate the same outputs and assign them codes with minimum hamming distance.</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1752600" y="1524000"/>
            <a:ext cx="6105525" cy="2419350"/>
          </a:xfrm>
          <a:prstGeom prst="rect">
            <a:avLst/>
          </a:prstGeom>
          <a:noFill/>
          <a:ln w="9525">
            <a:noFill/>
            <a:miter lim="800000"/>
            <a:headEnd/>
            <a:tailEnd/>
          </a:ln>
          <a:effectLst/>
        </p:spPr>
      </p:pic>
      <p:sp>
        <p:nvSpPr>
          <p:cNvPr id="5" name="TextBox 4"/>
          <p:cNvSpPr txBox="1"/>
          <p:nvPr/>
        </p:nvSpPr>
        <p:spPr>
          <a:xfrm>
            <a:off x="228600" y="4191000"/>
            <a:ext cx="7924800" cy="2031325"/>
          </a:xfrm>
          <a:prstGeom prst="rect">
            <a:avLst/>
          </a:prstGeom>
          <a:noFill/>
        </p:spPr>
        <p:txBody>
          <a:bodyPr wrap="square" rtlCol="0">
            <a:spAutoFit/>
          </a:bodyPr>
          <a:lstStyle/>
          <a:p>
            <a:r>
              <a:rPr lang="en-US" dirty="0" smtClean="0"/>
              <a:t>What does it do? (I: input, Y: output)</a:t>
            </a:r>
          </a:p>
          <a:p>
            <a:endParaRPr lang="en-US" dirty="0" smtClean="0"/>
          </a:p>
          <a:p>
            <a:r>
              <a:rPr lang="en-US" dirty="0" smtClean="0"/>
              <a:t>The encoding proposed achieves </a:t>
            </a:r>
            <a:r>
              <a:rPr lang="en-GB" dirty="0" smtClean="0"/>
              <a:t>both a minimum “next-state logic” activity due to the “gray-like” encoding </a:t>
            </a:r>
          </a:p>
          <a:p>
            <a:endParaRPr lang="en-GB" dirty="0" smtClean="0"/>
          </a:p>
          <a:p>
            <a:r>
              <a:rPr lang="en-GB" dirty="0" smtClean="0"/>
              <a:t>No power consumption at all in the output logic because the orthogonal encoding defines the most significant bit of the state register as the flag Y itself.</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Signal coding</a:t>
            </a:r>
          </a:p>
          <a:p>
            <a:r>
              <a:rPr lang="en-US" dirty="0" smtClean="0"/>
              <a:t>Clock gating</a:t>
            </a:r>
          </a:p>
          <a:p>
            <a:r>
              <a:rPr lang="en-US" dirty="0" smtClean="0"/>
              <a:t>Double edge clocking</a:t>
            </a:r>
          </a:p>
          <a:p>
            <a:r>
              <a:rPr lang="en-US" dirty="0" smtClean="0"/>
              <a:t>Glitch reduction</a:t>
            </a:r>
          </a:p>
          <a:p>
            <a:r>
              <a:rPr lang="en-US" dirty="0" smtClean="0"/>
              <a:t>Operand Isolation</a:t>
            </a:r>
          </a:p>
          <a:p>
            <a:r>
              <a:rPr lang="en-US" dirty="0" smtClean="0"/>
              <a:t>Pre-computation</a:t>
            </a:r>
          </a:p>
          <a:p>
            <a:r>
              <a:rPr lang="en-US" dirty="0" smtClean="0"/>
              <a:t>concurrency Insertion</a:t>
            </a:r>
          </a:p>
          <a:p>
            <a:r>
              <a:rPr lang="en-US" dirty="0" smtClean="0"/>
              <a:t>Parallelism and Pipelining</a:t>
            </a:r>
          </a:p>
          <a:p>
            <a:r>
              <a:rPr lang="en-US" dirty="0" smtClean="0"/>
              <a:t>Algorithm level </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304800" y="1676400"/>
            <a:ext cx="5181600" cy="4525963"/>
          </a:xfrm>
        </p:spPr>
        <p:txBody>
          <a:bodyPr>
            <a:normAutofit fontScale="92500" lnSpcReduction="10000"/>
          </a:bodyPr>
          <a:lstStyle/>
          <a:p>
            <a:r>
              <a:rPr lang="en-US" dirty="0" smtClean="0"/>
              <a:t>Clock signal:</a:t>
            </a:r>
          </a:p>
          <a:p>
            <a:pPr lvl="1"/>
            <a:r>
              <a:rPr lang="en-US" dirty="0" smtClean="0"/>
              <a:t>Highest transition probability</a:t>
            </a:r>
          </a:p>
          <a:p>
            <a:pPr lvl="1"/>
            <a:r>
              <a:rPr lang="en-US" dirty="0" smtClean="0"/>
              <a:t>Long lines and interconnections</a:t>
            </a:r>
          </a:p>
          <a:p>
            <a:pPr lvl="1"/>
            <a:r>
              <a:rPr lang="en-US" dirty="0" smtClean="0"/>
              <a:t>Consumes a significant fraction of power (sometimes more than 40% if not guarded)</a:t>
            </a:r>
          </a:p>
          <a:p>
            <a:r>
              <a:rPr lang="en-US" dirty="0" smtClean="0"/>
              <a:t>Idea: gate the clock if is not needed</a:t>
            </a:r>
          </a:p>
          <a:p>
            <a:r>
              <a:rPr lang="en-US" dirty="0" smtClean="0"/>
              <a:t>Popular and standardized in EDA tools</a:t>
            </a:r>
            <a:endParaRPr lang="en-US" dirty="0"/>
          </a:p>
        </p:txBody>
      </p:sp>
      <p:pic>
        <p:nvPicPr>
          <p:cNvPr id="15362" name="Picture 2"/>
          <p:cNvPicPr>
            <a:picLocks noChangeAspect="1" noChangeArrowheads="1"/>
          </p:cNvPicPr>
          <p:nvPr/>
        </p:nvPicPr>
        <p:blipFill>
          <a:blip r:embed="rId2"/>
          <a:srcRect/>
          <a:stretch>
            <a:fillRect/>
          </a:stretch>
        </p:blipFill>
        <p:spPr bwMode="auto">
          <a:xfrm>
            <a:off x="5410200" y="2438400"/>
            <a:ext cx="3442837" cy="206692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endParaRPr lang="en-US"/>
          </a:p>
        </p:txBody>
      </p:sp>
      <p:sp>
        <p:nvSpPr>
          <p:cNvPr id="101379" name="Rectangle 3"/>
          <p:cNvSpPr>
            <a:spLocks noGrp="1" noChangeArrowheads="1"/>
          </p:cNvSpPr>
          <p:nvPr>
            <p:ph type="body" idx="1"/>
          </p:nvPr>
        </p:nvSpPr>
        <p:spPr/>
        <p:txBody>
          <a:bodyPr/>
          <a:lstStyle/>
          <a:p>
            <a:endParaRPr lang="en-US"/>
          </a:p>
        </p:txBody>
      </p:sp>
      <p:pic>
        <p:nvPicPr>
          <p:cNvPr id="101380" name="Picture 4"/>
          <p:cNvPicPr>
            <a:picLocks noChangeAspect="1" noChangeArrowheads="1"/>
          </p:cNvPicPr>
          <p:nvPr/>
        </p:nvPicPr>
        <p:blipFill>
          <a:blip r:embed="rId2"/>
          <a:srcRect/>
          <a:stretch>
            <a:fillRect/>
          </a:stretch>
        </p:blipFill>
        <p:spPr bwMode="auto">
          <a:xfrm>
            <a:off x="228600" y="381000"/>
            <a:ext cx="8634413" cy="597852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endParaRPr lang="en-US"/>
          </a:p>
        </p:txBody>
      </p:sp>
      <p:sp>
        <p:nvSpPr>
          <p:cNvPr id="102403" name="Rectangle 3"/>
          <p:cNvSpPr>
            <a:spLocks noGrp="1" noChangeArrowheads="1"/>
          </p:cNvSpPr>
          <p:nvPr>
            <p:ph type="body" idx="1"/>
          </p:nvPr>
        </p:nvSpPr>
        <p:spPr/>
        <p:txBody>
          <a:bodyPr/>
          <a:lstStyle/>
          <a:p>
            <a:endParaRPr lang="en-US"/>
          </a:p>
        </p:txBody>
      </p:sp>
      <p:pic>
        <p:nvPicPr>
          <p:cNvPr id="102404" name="Picture 4"/>
          <p:cNvPicPr>
            <a:picLocks noChangeAspect="1" noChangeArrowheads="1"/>
          </p:cNvPicPr>
          <p:nvPr/>
        </p:nvPicPr>
        <p:blipFill>
          <a:blip r:embed="rId2"/>
          <a:srcRect/>
          <a:stretch>
            <a:fillRect/>
          </a:stretch>
        </p:blipFill>
        <p:spPr bwMode="auto">
          <a:xfrm>
            <a:off x="0" y="228600"/>
            <a:ext cx="9117013" cy="634206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endParaRPr lang="en-US"/>
          </a:p>
        </p:txBody>
      </p:sp>
      <p:sp>
        <p:nvSpPr>
          <p:cNvPr id="103427" name="Rectangle 3"/>
          <p:cNvSpPr>
            <a:spLocks noGrp="1" noChangeArrowheads="1"/>
          </p:cNvSpPr>
          <p:nvPr>
            <p:ph type="body" idx="1"/>
          </p:nvPr>
        </p:nvSpPr>
        <p:spPr/>
        <p:txBody>
          <a:bodyPr/>
          <a:lstStyle/>
          <a:p>
            <a:endParaRPr lang="en-US"/>
          </a:p>
        </p:txBody>
      </p:sp>
      <p:pic>
        <p:nvPicPr>
          <p:cNvPr id="103428" name="Picture 4"/>
          <p:cNvPicPr>
            <a:picLocks noChangeAspect="1" noChangeArrowheads="1"/>
          </p:cNvPicPr>
          <p:nvPr/>
        </p:nvPicPr>
        <p:blipFill>
          <a:blip r:embed="rId2"/>
          <a:srcRect/>
          <a:stretch>
            <a:fillRect/>
          </a:stretch>
        </p:blipFill>
        <p:spPr bwMode="auto">
          <a:xfrm>
            <a:off x="381000" y="685800"/>
            <a:ext cx="8253413" cy="56769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endParaRPr lang="en-US"/>
          </a:p>
        </p:txBody>
      </p:sp>
      <p:sp>
        <p:nvSpPr>
          <p:cNvPr id="104451" name="Rectangle 3"/>
          <p:cNvSpPr>
            <a:spLocks noGrp="1" noChangeArrowheads="1"/>
          </p:cNvSpPr>
          <p:nvPr>
            <p:ph type="body" idx="1"/>
          </p:nvPr>
        </p:nvSpPr>
        <p:spPr/>
        <p:txBody>
          <a:bodyPr/>
          <a:lstStyle/>
          <a:p>
            <a:endParaRPr lang="en-US"/>
          </a:p>
        </p:txBody>
      </p:sp>
      <p:pic>
        <p:nvPicPr>
          <p:cNvPr id="104452" name="Picture 4"/>
          <p:cNvPicPr>
            <a:picLocks noChangeAspect="1" noChangeArrowheads="1"/>
          </p:cNvPicPr>
          <p:nvPr/>
        </p:nvPicPr>
        <p:blipFill>
          <a:blip r:embed="rId2"/>
          <a:srcRect/>
          <a:stretch>
            <a:fillRect/>
          </a:stretch>
        </p:blipFill>
        <p:spPr bwMode="auto">
          <a:xfrm>
            <a:off x="76200" y="457200"/>
            <a:ext cx="8839200" cy="6022975"/>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endParaRPr lang="en-US"/>
          </a:p>
        </p:txBody>
      </p:sp>
      <p:sp>
        <p:nvSpPr>
          <p:cNvPr id="105475" name="Rectangle 3"/>
          <p:cNvSpPr>
            <a:spLocks noGrp="1" noChangeArrowheads="1"/>
          </p:cNvSpPr>
          <p:nvPr>
            <p:ph type="body" idx="1"/>
          </p:nvPr>
        </p:nvSpPr>
        <p:spPr/>
        <p:txBody>
          <a:bodyPr/>
          <a:lstStyle/>
          <a:p>
            <a:endParaRPr lang="en-US"/>
          </a:p>
        </p:txBody>
      </p:sp>
      <p:pic>
        <p:nvPicPr>
          <p:cNvPr id="105476" name="Picture 4"/>
          <p:cNvPicPr>
            <a:picLocks noChangeAspect="1" noChangeArrowheads="1"/>
          </p:cNvPicPr>
          <p:nvPr/>
        </p:nvPicPr>
        <p:blipFill>
          <a:blip r:embed="rId2"/>
          <a:srcRect/>
          <a:stretch>
            <a:fillRect/>
          </a:stretch>
        </p:blipFill>
        <p:spPr bwMode="auto">
          <a:xfrm>
            <a:off x="0" y="228600"/>
            <a:ext cx="8812213" cy="618172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At RTL we may reduce the number of transition through simple and smart ideas</a:t>
            </a:r>
          </a:p>
          <a:p>
            <a:pPr lvl="1"/>
            <a:r>
              <a:rPr lang="en-US" dirty="0" smtClean="0"/>
              <a:t>Mostly affects dynamic power </a:t>
            </a:r>
            <a:r>
              <a:rPr lang="en-US" dirty="0" smtClean="0">
                <a:sym typeface="Wingdings" pitchFamily="2" charset="2"/>
              </a:rPr>
              <a:t> effective capacitance</a:t>
            </a:r>
            <a:endParaRPr lang="en-US" dirty="0" smtClean="0"/>
          </a:p>
          <a:p>
            <a:r>
              <a:rPr lang="en-US" dirty="0" smtClean="0"/>
              <a:t>Methods : Too many to count</a:t>
            </a:r>
          </a:p>
          <a:p>
            <a:r>
              <a:rPr lang="en-US" dirty="0" smtClean="0"/>
              <a:t>A number of them are standardized in EDA tools (Synopsys DC)</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457200" y="3657600"/>
            <a:ext cx="8229600" cy="2971800"/>
          </a:xfrm>
        </p:spPr>
        <p:txBody>
          <a:bodyPr>
            <a:normAutofit fontScale="70000" lnSpcReduction="20000"/>
          </a:bodyPr>
          <a:lstStyle/>
          <a:p>
            <a:r>
              <a:rPr lang="en-US" dirty="0" smtClean="0"/>
              <a:t>We can gate the clock of FFs if the output value of A is not needed</a:t>
            </a:r>
          </a:p>
          <a:p>
            <a:r>
              <a:rPr lang="en-US" dirty="0" smtClean="0"/>
              <a:t>Saves the power in:</a:t>
            </a:r>
          </a:p>
          <a:p>
            <a:pPr lvl="1"/>
            <a:r>
              <a:rPr lang="en-US" dirty="0" smtClean="0"/>
              <a:t>Clock tree</a:t>
            </a:r>
          </a:p>
          <a:p>
            <a:pPr lvl="1"/>
            <a:r>
              <a:rPr lang="en-US" dirty="0" smtClean="0"/>
              <a:t>Fan-out of FF (A)</a:t>
            </a:r>
          </a:p>
          <a:p>
            <a:pPr lvl="1"/>
            <a:r>
              <a:rPr lang="en-US" dirty="0" smtClean="0"/>
              <a:t>FF themselves </a:t>
            </a:r>
          </a:p>
          <a:p>
            <a:r>
              <a:rPr lang="en-US" dirty="0" smtClean="0"/>
              <a:t>Can be implemented in:</a:t>
            </a:r>
          </a:p>
          <a:p>
            <a:pPr lvl="1"/>
            <a:r>
              <a:rPr lang="en-US" dirty="0" smtClean="0"/>
              <a:t>Module level</a:t>
            </a:r>
          </a:p>
          <a:p>
            <a:pPr lvl="1"/>
            <a:r>
              <a:rPr lang="en-US" dirty="0" smtClean="0"/>
              <a:t>Register level</a:t>
            </a:r>
          </a:p>
          <a:p>
            <a:pPr lvl="1"/>
            <a:r>
              <a:rPr lang="en-US" dirty="0" smtClean="0"/>
              <a:t>Cell level</a:t>
            </a:r>
            <a:endParaRPr lang="en-US" dirty="0"/>
          </a:p>
        </p:txBody>
      </p:sp>
      <p:sp>
        <p:nvSpPr>
          <p:cNvPr id="4" name="Rectangle 3"/>
          <p:cNvSpPr/>
          <p:nvPr/>
        </p:nvSpPr>
        <p:spPr>
          <a:xfrm>
            <a:off x="2133600" y="1219200"/>
            <a:ext cx="533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FF</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Rectangle 4"/>
          <p:cNvSpPr/>
          <p:nvPr/>
        </p:nvSpPr>
        <p:spPr>
          <a:xfrm>
            <a:off x="3276600" y="1219200"/>
            <a:ext cx="31242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A(x)</a:t>
            </a:r>
            <a:endParaRPr lang="en-US" dirty="0"/>
          </a:p>
        </p:txBody>
      </p:sp>
      <p:cxnSp>
        <p:nvCxnSpPr>
          <p:cNvPr id="7" name="Straight Arrow Connector 6"/>
          <p:cNvCxnSpPr>
            <a:endCxn id="4" idx="1"/>
          </p:cNvCxnSpPr>
          <p:nvPr/>
        </p:nvCxnSpPr>
        <p:spPr>
          <a:xfrm flipV="1">
            <a:off x="1295400" y="2171700"/>
            <a:ext cx="838200" cy="381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4" idx="3"/>
            <a:endCxn id="5" idx="1"/>
          </p:cNvCxnSpPr>
          <p:nvPr/>
        </p:nvCxnSpPr>
        <p:spPr>
          <a:xfrm>
            <a:off x="2667000" y="2171700"/>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hape 12"/>
          <p:cNvCxnSpPr>
            <a:endCxn id="4" idx="2"/>
          </p:cNvCxnSpPr>
          <p:nvPr/>
        </p:nvCxnSpPr>
        <p:spPr>
          <a:xfrm flipV="1">
            <a:off x="1524000" y="3124200"/>
            <a:ext cx="876300" cy="304800"/>
          </a:xfrm>
          <a:prstGeom prst="bentConnector2">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1752600" y="3429000"/>
            <a:ext cx="526106" cy="369332"/>
          </a:xfrm>
          <a:prstGeom prst="rect">
            <a:avLst/>
          </a:prstGeom>
          <a:noFill/>
        </p:spPr>
        <p:txBody>
          <a:bodyPr wrap="none" rtlCol="0">
            <a:spAutoFit/>
          </a:bodyPr>
          <a:lstStyle/>
          <a:p>
            <a:r>
              <a:rPr lang="en-US" dirty="0" smtClean="0"/>
              <a:t>CLK</a:t>
            </a:r>
            <a:endParaRPr lang="en-US" dirty="0"/>
          </a:p>
        </p:txBody>
      </p:sp>
      <p:sp>
        <p:nvSpPr>
          <p:cNvPr id="15" name="TextBox 14"/>
          <p:cNvSpPr txBox="1"/>
          <p:nvPr/>
        </p:nvSpPr>
        <p:spPr>
          <a:xfrm>
            <a:off x="2743200" y="1828800"/>
            <a:ext cx="304892" cy="369332"/>
          </a:xfrm>
          <a:prstGeom prst="rect">
            <a:avLst/>
          </a:prstGeom>
          <a:noFill/>
        </p:spPr>
        <p:txBody>
          <a:bodyPr wrap="none" rtlCol="0">
            <a:spAutoFit/>
          </a:bodyPr>
          <a:lstStyle/>
          <a:p>
            <a:r>
              <a:rPr lang="en-US" dirty="0" smtClean="0"/>
              <a:t>X</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pic>
        <p:nvPicPr>
          <p:cNvPr id="14338" name="Picture 2"/>
          <p:cNvPicPr>
            <a:picLocks noGrp="1" noChangeAspect="1" noChangeArrowheads="1"/>
          </p:cNvPicPr>
          <p:nvPr>
            <p:ph idx="1"/>
          </p:nvPr>
        </p:nvPicPr>
        <p:blipFill>
          <a:blip r:embed="rId2"/>
          <a:srcRect/>
          <a:stretch>
            <a:fillRect/>
          </a:stretch>
        </p:blipFill>
        <p:spPr bwMode="auto">
          <a:xfrm>
            <a:off x="905289" y="1600200"/>
            <a:ext cx="7333421" cy="452596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457200" y="3657600"/>
            <a:ext cx="8229600" cy="2468563"/>
          </a:xfrm>
        </p:spPr>
        <p:txBody>
          <a:bodyPr>
            <a:normAutofit fontScale="85000" lnSpcReduction="10000"/>
          </a:bodyPr>
          <a:lstStyle/>
          <a:p>
            <a:r>
              <a:rPr lang="en-US" dirty="0" smtClean="0"/>
              <a:t>To eliminate the glitches on CLKG a latched based approach is favorable</a:t>
            </a:r>
          </a:p>
          <a:p>
            <a:pPr lvl="1"/>
            <a:r>
              <a:rPr lang="en-GB" dirty="0" smtClean="0"/>
              <a:t>An alternative and better solution : a latch L transparent (when the clock is low) and an AND gate. With this configuration, the spurious transitions generated </a:t>
            </a:r>
            <a:r>
              <a:rPr lang="en-US" dirty="0" smtClean="0"/>
              <a:t>by function </a:t>
            </a:r>
            <a:r>
              <a:rPr lang="en-US" dirty="0" err="1" smtClean="0"/>
              <a:t>Fcg</a:t>
            </a:r>
            <a:r>
              <a:rPr lang="en-US" dirty="0" smtClean="0"/>
              <a:t> (clock gating function) are filtered.</a:t>
            </a:r>
            <a:endParaRPr lang="en-US" dirty="0"/>
          </a:p>
        </p:txBody>
      </p:sp>
      <p:pic>
        <p:nvPicPr>
          <p:cNvPr id="16388" name="Picture 4"/>
          <p:cNvPicPr>
            <a:picLocks noChangeAspect="1" noChangeArrowheads="1"/>
          </p:cNvPicPr>
          <p:nvPr/>
        </p:nvPicPr>
        <p:blipFill>
          <a:blip r:embed="rId2"/>
          <a:srcRect/>
          <a:stretch>
            <a:fillRect/>
          </a:stretch>
        </p:blipFill>
        <p:spPr bwMode="auto">
          <a:xfrm>
            <a:off x="990600" y="1371600"/>
            <a:ext cx="7391400" cy="153352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pic>
        <p:nvPicPr>
          <p:cNvPr id="17410" name="Picture 2"/>
          <p:cNvPicPr>
            <a:picLocks noGrp="1" noChangeAspect="1" noChangeArrowheads="1"/>
          </p:cNvPicPr>
          <p:nvPr>
            <p:ph idx="1"/>
          </p:nvPr>
        </p:nvPicPr>
        <p:blipFill>
          <a:blip r:embed="rId2"/>
          <a:srcRect/>
          <a:stretch>
            <a:fillRect/>
          </a:stretch>
        </p:blipFill>
        <p:spPr bwMode="auto">
          <a:xfrm>
            <a:off x="457200" y="1159291"/>
            <a:ext cx="8001000" cy="556683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228600" y="1295400"/>
            <a:ext cx="4495800" cy="5334000"/>
          </a:xfrm>
        </p:spPr>
        <p:txBody>
          <a:bodyPr>
            <a:normAutofit fontScale="85000" lnSpcReduction="20000"/>
          </a:bodyPr>
          <a:lstStyle/>
          <a:p>
            <a:r>
              <a:rPr lang="en-US" dirty="0" smtClean="0"/>
              <a:t>Example:</a:t>
            </a:r>
          </a:p>
          <a:p>
            <a:r>
              <a:rPr lang="en-GB" dirty="0" smtClean="0"/>
              <a:t>The clock-gating file and the register file : physically close to reduce the impact on the skew and to prevent unwanted optimizations during the synthesis.</a:t>
            </a:r>
          </a:p>
          <a:p>
            <a:r>
              <a:rPr lang="en-GB" dirty="0" smtClean="0"/>
              <a:t>They can be </a:t>
            </a:r>
            <a:r>
              <a:rPr lang="en-GB" dirty="0" err="1" smtClean="0"/>
              <a:t>modeled</a:t>
            </a:r>
            <a:r>
              <a:rPr lang="en-GB" dirty="0" smtClean="0"/>
              <a:t> by two separate Processes (VHDL) in the same hierarchical block, synthesized,</a:t>
            </a:r>
          </a:p>
          <a:p>
            <a:r>
              <a:rPr lang="en-GB" dirty="0" smtClean="0"/>
              <a:t>Then inserted into the parent hierarchy with a </a:t>
            </a:r>
            <a:r>
              <a:rPr lang="en-US" dirty="0" smtClean="0"/>
              <a:t>“don’t touch” attribute.</a:t>
            </a:r>
          </a:p>
          <a:p>
            <a:endParaRPr lang="en-US" dirty="0"/>
          </a:p>
        </p:txBody>
      </p:sp>
      <p:pic>
        <p:nvPicPr>
          <p:cNvPr id="18434" name="Picture 2"/>
          <p:cNvPicPr>
            <a:picLocks noChangeAspect="1" noChangeArrowheads="1"/>
          </p:cNvPicPr>
          <p:nvPr/>
        </p:nvPicPr>
        <p:blipFill>
          <a:blip r:embed="rId2"/>
          <a:srcRect/>
          <a:stretch>
            <a:fillRect/>
          </a:stretch>
        </p:blipFill>
        <p:spPr bwMode="auto">
          <a:xfrm>
            <a:off x="4563687" y="1676400"/>
            <a:ext cx="4580313" cy="27432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457200" y="3505200"/>
            <a:ext cx="8229600" cy="2620963"/>
          </a:xfrm>
        </p:spPr>
        <p:txBody>
          <a:bodyPr/>
          <a:lstStyle/>
          <a:p>
            <a:r>
              <a:rPr lang="en-US" dirty="0" smtClean="0"/>
              <a:t>Reduced area and power </a:t>
            </a:r>
            <a:r>
              <a:rPr lang="en-US" dirty="0" smtClean="0">
                <a:sym typeface="Wingdings" pitchFamily="2" charset="2"/>
              </a:rPr>
              <a:t></a:t>
            </a:r>
          </a:p>
          <a:p>
            <a:r>
              <a:rPr lang="en-US" dirty="0" smtClean="0">
                <a:sym typeface="Wingdings" pitchFamily="2" charset="2"/>
              </a:rPr>
              <a:t>Testability and clock skew </a:t>
            </a:r>
            <a:endParaRPr lang="en-US" dirty="0"/>
          </a:p>
        </p:txBody>
      </p:sp>
      <p:pic>
        <p:nvPicPr>
          <p:cNvPr id="19458" name="Picture 2"/>
          <p:cNvPicPr>
            <a:picLocks noChangeAspect="1" noChangeArrowheads="1"/>
          </p:cNvPicPr>
          <p:nvPr/>
        </p:nvPicPr>
        <p:blipFill>
          <a:blip r:embed="rId2"/>
          <a:srcRect/>
          <a:stretch>
            <a:fillRect/>
          </a:stretch>
        </p:blipFill>
        <p:spPr bwMode="auto">
          <a:xfrm>
            <a:off x="1600200" y="1295400"/>
            <a:ext cx="6048375" cy="214312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457200" y="3352800"/>
            <a:ext cx="8229600" cy="2773363"/>
          </a:xfrm>
        </p:spPr>
        <p:txBody>
          <a:bodyPr>
            <a:normAutofit fontScale="77500" lnSpcReduction="20000"/>
          </a:bodyPr>
          <a:lstStyle/>
          <a:p>
            <a:r>
              <a:rPr lang="en-US" dirty="0" smtClean="0"/>
              <a:t>Timing issues:</a:t>
            </a:r>
          </a:p>
          <a:p>
            <a:r>
              <a:rPr lang="en-GB" dirty="0" smtClean="0"/>
              <a:t>setup time or hold time violations.</a:t>
            </a:r>
          </a:p>
          <a:p>
            <a:r>
              <a:rPr lang="en-GB" dirty="0" smtClean="0"/>
              <a:t>In most power design flows, the clock gating is inserted before the clock tree synthesis. </a:t>
            </a:r>
            <a:r>
              <a:rPr lang="en-GB" dirty="0" smtClean="0">
                <a:sym typeface="Wingdings" pitchFamily="2" charset="2"/>
              </a:rPr>
              <a:t></a:t>
            </a:r>
          </a:p>
          <a:p>
            <a:pPr lvl="1"/>
            <a:r>
              <a:rPr lang="en-GB" dirty="0" smtClean="0"/>
              <a:t>the designer has to estimate the delay impact of the clock tree from the clock gate to the gated register as depicted.</a:t>
            </a:r>
          </a:p>
          <a:p>
            <a:pPr lvl="1"/>
            <a:r>
              <a:rPr lang="en-GB" dirty="0" smtClean="0"/>
              <a:t>by setting some variables allow the designer to specify these critical times </a:t>
            </a:r>
            <a:r>
              <a:rPr lang="en-US" dirty="0" smtClean="0"/>
              <a:t>before synthesis.</a:t>
            </a:r>
            <a:endParaRPr lang="en-US" dirty="0"/>
          </a:p>
        </p:txBody>
      </p:sp>
      <p:pic>
        <p:nvPicPr>
          <p:cNvPr id="20482" name="Picture 2"/>
          <p:cNvPicPr>
            <a:picLocks noChangeAspect="1" noChangeArrowheads="1"/>
          </p:cNvPicPr>
          <p:nvPr/>
        </p:nvPicPr>
        <p:blipFill>
          <a:blip r:embed="rId2"/>
          <a:srcRect/>
          <a:stretch>
            <a:fillRect/>
          </a:stretch>
        </p:blipFill>
        <p:spPr bwMode="auto">
          <a:xfrm>
            <a:off x="1600200" y="1371600"/>
            <a:ext cx="5962650" cy="162877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133475" y="1639094"/>
            <a:ext cx="6877050" cy="4448175"/>
          </a:xfrm>
          <a:prstGeom prst="rect">
            <a:avLst/>
          </a:prstGeom>
          <a:noFill/>
          <a:ln w="9525">
            <a:noFill/>
            <a:miter lim="800000"/>
            <a:headEnd/>
            <a:tailEnd/>
          </a:ln>
          <a:effectLst/>
        </p:spPr>
      </p:pic>
      <p:cxnSp>
        <p:nvCxnSpPr>
          <p:cNvPr id="6" name="Straight Arrow Connector 5"/>
          <p:cNvCxnSpPr/>
          <p:nvPr/>
        </p:nvCxnSpPr>
        <p:spPr>
          <a:xfrm flipV="1">
            <a:off x="3810000" y="4800600"/>
            <a:ext cx="15240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24000" y="6324600"/>
            <a:ext cx="419871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smtClean="0"/>
              <a:t>The skew between A and B creates a Glitch</a:t>
            </a:r>
            <a:endParaRPr lang="en-US" dirty="0"/>
          </a:p>
        </p:txBody>
      </p:sp>
      <p:sp>
        <p:nvSpPr>
          <p:cNvPr id="8" name="TextBox 7"/>
          <p:cNvSpPr txBox="1"/>
          <p:nvPr/>
        </p:nvSpPr>
        <p:spPr>
          <a:xfrm>
            <a:off x="381000" y="4495800"/>
            <a:ext cx="3302251" cy="646331"/>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smtClean="0"/>
              <a:t>Clock skew must be less than </a:t>
            </a:r>
          </a:p>
          <a:p>
            <a:r>
              <a:rPr lang="en-US" dirty="0" smtClean="0"/>
              <a:t>Clock to output delay of the latch</a:t>
            </a:r>
            <a:endParaRPr lang="en-US" dirty="0"/>
          </a:p>
        </p:txBody>
      </p:sp>
      <p:sp>
        <p:nvSpPr>
          <p:cNvPr id="9" name="TextBox 8"/>
          <p:cNvSpPr txBox="1"/>
          <p:nvPr/>
        </p:nvSpPr>
        <p:spPr>
          <a:xfrm>
            <a:off x="1066800" y="1295400"/>
            <a:ext cx="6594947"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Positive skew on B (B later than A) can create glitch if not controlled!</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7" name="TextBox 6"/>
          <p:cNvSpPr txBox="1"/>
          <p:nvPr/>
        </p:nvSpPr>
        <p:spPr>
          <a:xfrm>
            <a:off x="1524000" y="6324600"/>
            <a:ext cx="419871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smtClean="0"/>
              <a:t>The skew between A and B creates a Glitch</a:t>
            </a:r>
            <a:endParaRPr lang="en-US" dirty="0"/>
          </a:p>
        </p:txBody>
      </p:sp>
      <p:sp>
        <p:nvSpPr>
          <p:cNvPr id="9" name="TextBox 8"/>
          <p:cNvSpPr txBox="1"/>
          <p:nvPr/>
        </p:nvSpPr>
        <p:spPr>
          <a:xfrm>
            <a:off x="1066800" y="1295400"/>
            <a:ext cx="6817379"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smtClean="0"/>
              <a:t>Negative skew on B (B earlier than A) can create glitch if not controlled!</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771525" y="1653381"/>
            <a:ext cx="7600950" cy="4419600"/>
          </a:xfrm>
          <a:prstGeom prst="rect">
            <a:avLst/>
          </a:prstGeom>
          <a:noFill/>
          <a:ln w="9525">
            <a:noFill/>
            <a:miter lim="800000"/>
            <a:headEnd/>
            <a:tailEnd/>
          </a:ln>
          <a:effectLst/>
        </p:spPr>
      </p:pic>
      <p:sp>
        <p:nvSpPr>
          <p:cNvPr id="8" name="TextBox 7"/>
          <p:cNvSpPr txBox="1"/>
          <p:nvPr/>
        </p:nvSpPr>
        <p:spPr>
          <a:xfrm>
            <a:off x="304800" y="3352800"/>
            <a:ext cx="403860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smtClean="0"/>
              <a:t>If B comes earlier than the correct EN1 appears at AND input, it creates a glitch</a:t>
            </a:r>
            <a:endParaRPr lang="en-US" dirty="0"/>
          </a:p>
        </p:txBody>
      </p:sp>
      <p:cxnSp>
        <p:nvCxnSpPr>
          <p:cNvPr id="6" name="Straight Arrow Connector 5"/>
          <p:cNvCxnSpPr/>
          <p:nvPr/>
        </p:nvCxnSpPr>
        <p:spPr>
          <a:xfrm flipV="1">
            <a:off x="3810000" y="5105400"/>
            <a:ext cx="18288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457200" y="3124200"/>
            <a:ext cx="8229600" cy="3001963"/>
          </a:xfrm>
        </p:spPr>
        <p:txBody>
          <a:bodyPr>
            <a:normAutofit fontScale="85000" lnSpcReduction="20000"/>
          </a:bodyPr>
          <a:lstStyle/>
          <a:p>
            <a:r>
              <a:rPr lang="en-US" dirty="0" smtClean="0"/>
              <a:t>Testability issues</a:t>
            </a:r>
          </a:p>
          <a:p>
            <a:pPr lvl="1"/>
            <a:r>
              <a:rPr lang="en-GB" dirty="0" smtClean="0"/>
              <a:t>Clock gating introduces multiple clock domains in the design </a:t>
            </a:r>
            <a:r>
              <a:rPr lang="en-GB" dirty="0" smtClean="0">
                <a:sym typeface="Wingdings" pitchFamily="2" charset="2"/>
              </a:rPr>
              <a:t> no clock during the test phase</a:t>
            </a:r>
            <a:endParaRPr lang="en-GB" dirty="0" smtClean="0"/>
          </a:p>
          <a:p>
            <a:pPr lvl="1"/>
            <a:r>
              <a:rPr lang="en-GB" dirty="0" smtClean="0"/>
              <a:t>One way to improve the testability of the design is to insert a control point, which is an OR gate controlled by an additional signal </a:t>
            </a:r>
            <a:r>
              <a:rPr lang="en-GB" dirty="0" err="1" smtClean="0"/>
              <a:t>scan_mode</a:t>
            </a:r>
            <a:r>
              <a:rPr lang="en-GB" dirty="0" smtClean="0"/>
              <a:t>. </a:t>
            </a:r>
          </a:p>
          <a:p>
            <a:pPr lvl="1"/>
            <a:r>
              <a:rPr lang="en-GB" dirty="0" smtClean="0"/>
              <a:t>Its task is to eliminate the function of the clock gate during the test phase and thus restores the controllability of the clock signal.</a:t>
            </a:r>
            <a:endParaRPr lang="en-US" dirty="0"/>
          </a:p>
        </p:txBody>
      </p:sp>
      <p:pic>
        <p:nvPicPr>
          <p:cNvPr id="21506" name="Picture 2"/>
          <p:cNvPicPr>
            <a:picLocks noChangeAspect="1" noChangeArrowheads="1"/>
          </p:cNvPicPr>
          <p:nvPr/>
        </p:nvPicPr>
        <p:blipFill>
          <a:blip r:embed="rId2"/>
          <a:srcRect/>
          <a:stretch>
            <a:fillRect/>
          </a:stretch>
        </p:blipFill>
        <p:spPr bwMode="auto">
          <a:xfrm>
            <a:off x="1676400" y="1219200"/>
            <a:ext cx="5867400" cy="191452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914400" y="1524000"/>
            <a:ext cx="7331353" cy="4315619"/>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How to find a group of FF for gating:</a:t>
            </a:r>
          </a:p>
          <a:p>
            <a:r>
              <a:rPr lang="en-GB" dirty="0" smtClean="0"/>
              <a:t>Hold condition detection: Flip-flops that share the same hold condition are detected and grouped to share the clock-gating circuitry. This method is not applicable to enabled flip-flops.</a:t>
            </a:r>
          </a:p>
          <a:p>
            <a:r>
              <a:rPr lang="en-GB" dirty="0" smtClean="0"/>
              <a:t>Redundant-clocking detection: The method is simulation-based. Flip-flops are grouped with regard to the simulation traces to share the clock-gating circuitry. It is obvious that this method </a:t>
            </a:r>
            <a:r>
              <a:rPr lang="en-US" dirty="0" smtClean="0"/>
              <a:t>cannot be automated.</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457200" y="3657600"/>
            <a:ext cx="8229600" cy="2468563"/>
          </a:xfrm>
        </p:spPr>
        <p:txBody>
          <a:bodyPr/>
          <a:lstStyle/>
          <a:p>
            <a:r>
              <a:rPr lang="en-US" dirty="0" smtClean="0"/>
              <a:t>In FSM clock gating can be used efficiently:</a:t>
            </a:r>
          </a:p>
          <a:p>
            <a:pPr lvl="1"/>
            <a:r>
              <a:rPr lang="en-GB" dirty="0" smtClean="0"/>
              <a:t>It is not useful to have switching activity in the next-state </a:t>
            </a:r>
            <a:r>
              <a:rPr lang="en-US" dirty="0" smtClean="0"/>
              <a:t>logic </a:t>
            </a:r>
            <a:r>
              <a:rPr lang="en-GB" dirty="0" smtClean="0"/>
              <a:t>or to distribute the clock if the state register will sample the same vector</a:t>
            </a:r>
            <a:endParaRPr lang="en-US" dirty="0"/>
          </a:p>
        </p:txBody>
      </p:sp>
      <p:pic>
        <p:nvPicPr>
          <p:cNvPr id="22530" name="Picture 2"/>
          <p:cNvPicPr>
            <a:picLocks noChangeAspect="1" noChangeArrowheads="1"/>
          </p:cNvPicPr>
          <p:nvPr/>
        </p:nvPicPr>
        <p:blipFill>
          <a:blip r:embed="rId2"/>
          <a:srcRect/>
          <a:stretch>
            <a:fillRect/>
          </a:stretch>
        </p:blipFill>
        <p:spPr bwMode="auto">
          <a:xfrm>
            <a:off x="2133600" y="1371600"/>
            <a:ext cx="4857750" cy="173355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533400" y="3200400"/>
            <a:ext cx="8229600" cy="2468563"/>
          </a:xfrm>
        </p:spPr>
        <p:txBody>
          <a:bodyPr>
            <a:normAutofit fontScale="55000" lnSpcReduction="20000"/>
          </a:bodyPr>
          <a:lstStyle/>
          <a:p>
            <a:r>
              <a:rPr lang="en-GB" dirty="0" smtClean="0"/>
              <a:t>Example:  A FSM that interacts with a timer-counter to implement a very long delay of thousands of clock cycles before executing a complex but very short operation (in the DO_IT state). </a:t>
            </a:r>
          </a:p>
          <a:p>
            <a:r>
              <a:rPr lang="en-GB" dirty="0" smtClean="0"/>
              <a:t>We can use the clock-gating techniques to freeze the clock and the input signals as long as the ZERO flag from the time-out counter is not raised. </a:t>
            </a:r>
          </a:p>
          <a:p>
            <a:r>
              <a:rPr lang="en-GB" dirty="0" smtClean="0"/>
              <a:t>Efficient because: </a:t>
            </a:r>
          </a:p>
          <a:p>
            <a:pPr lvl="1"/>
            <a:r>
              <a:rPr lang="en-GB" dirty="0" smtClean="0"/>
              <a:t>FSM spends most of the time in the WAIT state. </a:t>
            </a:r>
          </a:p>
          <a:p>
            <a:pPr lvl="1"/>
            <a:r>
              <a:rPr lang="en-GB" dirty="0" smtClean="0"/>
              <a:t>More efficient if the FSM is used to control a very large </a:t>
            </a:r>
            <a:r>
              <a:rPr lang="en-GB" dirty="0" err="1" smtClean="0"/>
              <a:t>datapath</a:t>
            </a:r>
            <a:r>
              <a:rPr lang="en-GB" dirty="0" smtClean="0"/>
              <a:t> which outputs will not be used in the WAIT state.  </a:t>
            </a:r>
            <a:r>
              <a:rPr lang="en-GB" dirty="0" smtClean="0">
                <a:sym typeface="Wingdings" pitchFamily="2" charset="2"/>
              </a:rPr>
              <a:t> </a:t>
            </a:r>
            <a:r>
              <a:rPr lang="en-GB" dirty="0" smtClean="0"/>
              <a:t>We can gate the clock or mask the inputs of this </a:t>
            </a:r>
            <a:r>
              <a:rPr lang="en-GB" dirty="0" err="1" smtClean="0"/>
              <a:t>datapath</a:t>
            </a:r>
            <a:r>
              <a:rPr lang="en-GB" dirty="0" smtClean="0"/>
              <a:t> and, therefore, avoid dynamic power consumption during all the </a:t>
            </a:r>
            <a:r>
              <a:rPr lang="en-US" dirty="0" smtClean="0"/>
              <a:t>countdown phases.</a:t>
            </a:r>
          </a:p>
        </p:txBody>
      </p:sp>
      <p:pic>
        <p:nvPicPr>
          <p:cNvPr id="23554" name="Picture 2"/>
          <p:cNvPicPr>
            <a:picLocks noChangeAspect="1" noChangeArrowheads="1"/>
          </p:cNvPicPr>
          <p:nvPr/>
        </p:nvPicPr>
        <p:blipFill>
          <a:blip r:embed="rId2"/>
          <a:srcRect/>
          <a:stretch>
            <a:fillRect/>
          </a:stretch>
        </p:blipFill>
        <p:spPr bwMode="auto">
          <a:xfrm>
            <a:off x="2209800" y="1371600"/>
            <a:ext cx="4857750" cy="1733550"/>
          </a:xfrm>
          <a:prstGeom prst="rect">
            <a:avLst/>
          </a:prstGeom>
          <a:noFill/>
          <a:ln w="9525">
            <a:noFill/>
            <a:miter lim="800000"/>
            <a:headEnd/>
            <a:tailEnd/>
          </a:ln>
          <a:effectLst/>
        </p:spPr>
      </p:pic>
      <p:sp>
        <p:nvSpPr>
          <p:cNvPr id="5" name="Rectangle 4"/>
          <p:cNvSpPr/>
          <p:nvPr/>
        </p:nvSpPr>
        <p:spPr>
          <a:xfrm>
            <a:off x="685800" y="5638800"/>
            <a:ext cx="7543800" cy="923330"/>
          </a:xfrm>
          <a:prstGeom prst="rect">
            <a:avLst/>
          </a:prstGeom>
        </p:spPr>
        <p:txBody>
          <a:bodyPr wrap="square">
            <a:spAutoFit/>
          </a:bodyPr>
          <a:lstStyle/>
          <a:p>
            <a:r>
              <a:rPr lang="en-GB" dirty="0" smtClean="0">
                <a:solidFill>
                  <a:srgbClr val="FF0000"/>
                </a:solidFill>
              </a:rPr>
              <a:t>It is the RTL designer’s task to try to extract these small subparts of the FSM, isolate them, and then freeze the rest of the logic that is large and that most of the time does not achieve any useful computation.</a:t>
            </a:r>
            <a:endParaRPr lang="en-US" dirty="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FSM partitioning can be applied to adopt clock gating:</a:t>
            </a:r>
          </a:p>
          <a:p>
            <a:pPr lvl="1"/>
            <a:r>
              <a:rPr lang="en-US" dirty="0" smtClean="0"/>
              <a:t>Subroutines in software </a:t>
            </a:r>
            <a:r>
              <a:rPr lang="en-US" dirty="0" smtClean="0">
                <a:sym typeface="Wingdings" pitchFamily="2" charset="2"/>
              </a:rPr>
              <a:t> part of an FSM may only be called in certain conditions  we can separate it and gate its clock</a:t>
            </a:r>
          </a:p>
          <a:p>
            <a:r>
              <a:rPr lang="en-GB" dirty="0" smtClean="0"/>
              <a:t>Other words: Decompose a large FSM into several simpler </a:t>
            </a:r>
            <a:r>
              <a:rPr lang="en-GB" dirty="0" err="1" smtClean="0"/>
              <a:t>FSMs</a:t>
            </a:r>
            <a:r>
              <a:rPr lang="en-GB" dirty="0" smtClean="0"/>
              <a:t> with smaller state registers and combinatorial logic blocks. Only the active FSM receives clock and switching inputs. The others are static and do not consume any dynamic power.</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sp>
        <p:nvSpPr>
          <p:cNvPr id="3" name="Content Placeholder 2"/>
          <p:cNvSpPr>
            <a:spLocks noGrp="1"/>
          </p:cNvSpPr>
          <p:nvPr>
            <p:ph idx="1"/>
          </p:nvPr>
        </p:nvSpPr>
        <p:spPr>
          <a:xfrm>
            <a:off x="457200" y="1600200"/>
            <a:ext cx="3505200" cy="4525963"/>
          </a:xfrm>
        </p:spPr>
        <p:txBody>
          <a:bodyPr>
            <a:normAutofit fontScale="77500" lnSpcReduction="20000"/>
          </a:bodyPr>
          <a:lstStyle/>
          <a:p>
            <a:r>
              <a:rPr lang="en-GB" dirty="0" smtClean="0"/>
              <a:t>We can easily partition the big FSM into two parts and isolate the subroutine loop. We add a wait state, SW22 and TW0, between the entry and exit points of the subroutine in both </a:t>
            </a:r>
            <a:r>
              <a:rPr lang="en-GB" dirty="0" err="1" smtClean="0"/>
              <a:t>FSMs</a:t>
            </a:r>
            <a:r>
              <a:rPr lang="en-GB" dirty="0" smtClean="0"/>
              <a:t>.</a:t>
            </a:r>
          </a:p>
          <a:p>
            <a:r>
              <a:rPr lang="en-GB" dirty="0" smtClean="0"/>
              <a:t>Mutually exclusive </a:t>
            </a:r>
            <a:r>
              <a:rPr lang="en-GB" dirty="0" err="1" smtClean="0"/>
              <a:t>FSMs</a:t>
            </a:r>
            <a:r>
              <a:rPr lang="en-GB" dirty="0" smtClean="0"/>
              <a:t> (when one is running the other is off)</a:t>
            </a:r>
            <a:endParaRPr lang="en-US" dirty="0"/>
          </a:p>
        </p:txBody>
      </p:sp>
      <p:pic>
        <p:nvPicPr>
          <p:cNvPr id="24578" name="Picture 2"/>
          <p:cNvPicPr>
            <a:picLocks noChangeAspect="1" noChangeArrowheads="1"/>
          </p:cNvPicPr>
          <p:nvPr/>
        </p:nvPicPr>
        <p:blipFill>
          <a:blip r:embed="rId2"/>
          <a:srcRect/>
          <a:stretch>
            <a:fillRect/>
          </a:stretch>
        </p:blipFill>
        <p:spPr bwMode="auto">
          <a:xfrm>
            <a:off x="4038600" y="1524000"/>
            <a:ext cx="4914900" cy="2867025"/>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gating</a:t>
            </a:r>
            <a:endParaRPr lang="en-US" dirty="0"/>
          </a:p>
        </p:txBody>
      </p:sp>
      <p:pic>
        <p:nvPicPr>
          <p:cNvPr id="9218" name="Picture 2"/>
          <p:cNvPicPr>
            <a:picLocks noGrp="1" noChangeAspect="1" noChangeArrowheads="1"/>
          </p:cNvPicPr>
          <p:nvPr>
            <p:ph idx="1"/>
          </p:nvPr>
        </p:nvPicPr>
        <p:blipFill>
          <a:blip r:embed="rId2"/>
          <a:srcRect/>
          <a:stretch>
            <a:fillRect/>
          </a:stretch>
        </p:blipFill>
        <p:spPr bwMode="auto">
          <a:xfrm>
            <a:off x="1465861" y="1600200"/>
            <a:ext cx="6212277" cy="4525963"/>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Signal coding</a:t>
            </a:r>
          </a:p>
          <a:p>
            <a:r>
              <a:rPr lang="en-US" dirty="0" smtClean="0"/>
              <a:t>Clock gating</a:t>
            </a:r>
          </a:p>
          <a:p>
            <a:r>
              <a:rPr lang="en-US" dirty="0" smtClean="0"/>
              <a:t>Double edge clocking</a:t>
            </a:r>
          </a:p>
          <a:p>
            <a:r>
              <a:rPr lang="en-US" dirty="0" smtClean="0"/>
              <a:t>Glitch reduction</a:t>
            </a:r>
          </a:p>
          <a:p>
            <a:r>
              <a:rPr lang="en-US" dirty="0" smtClean="0"/>
              <a:t>Operand Isolation</a:t>
            </a:r>
          </a:p>
          <a:p>
            <a:r>
              <a:rPr lang="en-US" dirty="0" smtClean="0"/>
              <a:t>Pre-computation</a:t>
            </a:r>
          </a:p>
          <a:p>
            <a:r>
              <a:rPr lang="en-US" dirty="0" smtClean="0"/>
              <a:t>concurrency Insertion</a:t>
            </a:r>
          </a:p>
          <a:p>
            <a:r>
              <a:rPr lang="en-US" dirty="0" smtClean="0"/>
              <a:t>Parallelism and Pipelining</a:t>
            </a:r>
          </a:p>
          <a:p>
            <a:r>
              <a:rPr lang="en-US" dirty="0" smtClean="0"/>
              <a:t>Algorithm level </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edge clocking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Major constraint for a digital system is throughput (bps: read it op/sec) </a:t>
            </a:r>
          </a:p>
          <a:p>
            <a:r>
              <a:rPr lang="en-US" dirty="0" smtClean="0"/>
              <a:t>For a given architecture:</a:t>
            </a:r>
          </a:p>
          <a:p>
            <a:pPr lvl="1"/>
            <a:r>
              <a:rPr lang="en-US" dirty="0" smtClean="0"/>
              <a:t>The number of ‘clock cycles in a second’ is a linear function of throughput:</a:t>
            </a:r>
          </a:p>
          <a:p>
            <a:pPr lvl="2"/>
            <a:r>
              <a:rPr lang="en-US" dirty="0" smtClean="0"/>
              <a:t>One operation/clock cycle</a:t>
            </a:r>
          </a:p>
          <a:p>
            <a:pPr lvl="1"/>
            <a:r>
              <a:rPr lang="en-US" dirty="0" smtClean="0"/>
              <a:t>For a given throughput (op/sec) the amount of energy/sec is fixed</a:t>
            </a:r>
          </a:p>
          <a:p>
            <a:r>
              <a:rPr lang="en-US" dirty="0" smtClean="0"/>
              <a:t>Every ‘clock cycle’ consumes constant power on clock tree (cycle includes positive and negative)</a:t>
            </a:r>
          </a:p>
          <a:p>
            <a:r>
              <a:rPr lang="en-US" dirty="0" smtClean="0"/>
              <a:t>Idea: we can half the clock tree power if we double the number of operation in a given ‘clock cycle’ </a:t>
            </a:r>
            <a:r>
              <a:rPr lang="en-US" dirty="0" smtClean="0">
                <a:sym typeface="Wingdings" pitchFamily="2" charset="2"/>
              </a:rPr>
              <a:t> double edge clocking</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edge clocking</a:t>
            </a:r>
            <a:endParaRPr lang="en-US" dirty="0"/>
          </a:p>
        </p:txBody>
      </p:sp>
      <p:sp>
        <p:nvSpPr>
          <p:cNvPr id="3" name="Content Placeholder 2"/>
          <p:cNvSpPr>
            <a:spLocks noGrp="1"/>
          </p:cNvSpPr>
          <p:nvPr>
            <p:ph idx="1"/>
          </p:nvPr>
        </p:nvSpPr>
        <p:spPr>
          <a:xfrm>
            <a:off x="457200" y="1600200"/>
            <a:ext cx="4114800" cy="4525963"/>
          </a:xfrm>
        </p:spPr>
        <p:txBody>
          <a:bodyPr/>
          <a:lstStyle/>
          <a:p>
            <a:r>
              <a:rPr lang="en-US" dirty="0" smtClean="0"/>
              <a:t>Double edge triggered FF</a:t>
            </a:r>
          </a:p>
          <a:p>
            <a:pPr lvl="1"/>
            <a:r>
              <a:rPr lang="en-US" dirty="0" smtClean="0"/>
              <a:t>Static</a:t>
            </a:r>
          </a:p>
          <a:p>
            <a:pPr lvl="1"/>
            <a:r>
              <a:rPr lang="en-US" dirty="0" smtClean="0"/>
              <a:t>Dynamic</a:t>
            </a:r>
          </a:p>
          <a:p>
            <a:r>
              <a:rPr lang="en-US" dirty="0" smtClean="0"/>
              <a:t>Zero threshold voltage for MOS is assumed</a:t>
            </a:r>
            <a:endParaRPr lang="en-US" dirty="0"/>
          </a:p>
        </p:txBody>
      </p:sp>
      <p:pic>
        <p:nvPicPr>
          <p:cNvPr id="25602" name="Picture 2"/>
          <p:cNvPicPr>
            <a:picLocks noChangeAspect="1" noChangeArrowheads="1"/>
          </p:cNvPicPr>
          <p:nvPr/>
        </p:nvPicPr>
        <p:blipFill>
          <a:blip r:embed="rId2"/>
          <a:srcRect/>
          <a:stretch>
            <a:fillRect/>
          </a:stretch>
        </p:blipFill>
        <p:spPr bwMode="auto">
          <a:xfrm>
            <a:off x="4648200" y="1325880"/>
            <a:ext cx="3733800" cy="522732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edge clocking</a:t>
            </a:r>
            <a:endParaRPr lang="en-US" dirty="0"/>
          </a:p>
        </p:txBody>
      </p:sp>
      <p:sp>
        <p:nvSpPr>
          <p:cNvPr id="3" name="Content Placeholder 2"/>
          <p:cNvSpPr>
            <a:spLocks noGrp="1"/>
          </p:cNvSpPr>
          <p:nvPr>
            <p:ph idx="1"/>
          </p:nvPr>
        </p:nvSpPr>
        <p:spPr>
          <a:xfrm>
            <a:off x="457200" y="1600201"/>
            <a:ext cx="8229600" cy="2514600"/>
          </a:xfrm>
        </p:spPr>
        <p:txBody>
          <a:bodyPr/>
          <a:lstStyle/>
          <a:p>
            <a:r>
              <a:rPr lang="en-US" dirty="0" smtClean="0"/>
              <a:t>The ratio of the SET to DET FF energy consumption is:</a:t>
            </a:r>
          </a:p>
          <a:p>
            <a:pPr lvl="1"/>
            <a:r>
              <a:rPr lang="en-US" dirty="0" smtClean="0"/>
              <a:t>(2n+3)/(2n+2).</a:t>
            </a:r>
          </a:p>
          <a:p>
            <a:r>
              <a:rPr lang="en-US" dirty="0" smtClean="0"/>
              <a:t>Circuit simulation for a random vector:</a:t>
            </a:r>
            <a:endParaRPr lang="en-US" dirty="0"/>
          </a:p>
        </p:txBody>
      </p:sp>
      <p:pic>
        <p:nvPicPr>
          <p:cNvPr id="26626" name="Picture 2"/>
          <p:cNvPicPr>
            <a:picLocks noChangeAspect="1" noChangeArrowheads="1"/>
          </p:cNvPicPr>
          <p:nvPr/>
        </p:nvPicPr>
        <p:blipFill>
          <a:blip r:embed="rId2"/>
          <a:srcRect/>
          <a:stretch>
            <a:fillRect/>
          </a:stretch>
        </p:blipFill>
        <p:spPr bwMode="auto">
          <a:xfrm>
            <a:off x="1905000" y="3886200"/>
            <a:ext cx="4943475" cy="268605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32770" name="Picture 2"/>
          <p:cNvPicPr>
            <a:picLocks noGrp="1" noChangeAspect="1" noChangeArrowheads="1"/>
          </p:cNvPicPr>
          <p:nvPr>
            <p:ph idx="1"/>
          </p:nvPr>
        </p:nvPicPr>
        <p:blipFill>
          <a:blip r:embed="rId2"/>
          <a:srcRect/>
          <a:stretch>
            <a:fillRect/>
          </a:stretch>
        </p:blipFill>
        <p:spPr bwMode="auto">
          <a:xfrm>
            <a:off x="1381125" y="2158206"/>
            <a:ext cx="6381750" cy="340995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edge clocking</a:t>
            </a:r>
            <a:endParaRPr lang="en-US" dirty="0"/>
          </a:p>
        </p:txBody>
      </p:sp>
      <p:sp>
        <p:nvSpPr>
          <p:cNvPr id="3" name="Content Placeholder 2"/>
          <p:cNvSpPr>
            <a:spLocks noGrp="1"/>
          </p:cNvSpPr>
          <p:nvPr>
            <p:ph idx="1"/>
          </p:nvPr>
        </p:nvSpPr>
        <p:spPr>
          <a:xfrm>
            <a:off x="457200" y="1600200"/>
            <a:ext cx="4800600" cy="4525963"/>
          </a:xfrm>
        </p:spPr>
        <p:txBody>
          <a:bodyPr>
            <a:normAutofit/>
          </a:bodyPr>
          <a:lstStyle/>
          <a:p>
            <a:r>
              <a:rPr lang="en-US" dirty="0" smtClean="0"/>
              <a:t>The energy consumption for SET and DET registers are</a:t>
            </a:r>
          </a:p>
          <a:p>
            <a:endParaRPr lang="en-US" dirty="0" smtClean="0"/>
          </a:p>
          <a:p>
            <a:endParaRPr lang="en-US" dirty="0" smtClean="0"/>
          </a:p>
          <a:p>
            <a:r>
              <a:rPr lang="en-US" dirty="0" smtClean="0"/>
              <a:t>Higher pipelining order, better</a:t>
            </a:r>
          </a:p>
          <a:p>
            <a:r>
              <a:rPr lang="en-US" dirty="0" smtClean="0"/>
              <a:t>Higher clock rate, better</a:t>
            </a:r>
            <a:endParaRPr lang="en-US" dirty="0"/>
          </a:p>
        </p:txBody>
      </p:sp>
      <p:pic>
        <p:nvPicPr>
          <p:cNvPr id="27650" name="Picture 2"/>
          <p:cNvPicPr>
            <a:picLocks noChangeAspect="1" noChangeArrowheads="1"/>
          </p:cNvPicPr>
          <p:nvPr/>
        </p:nvPicPr>
        <p:blipFill>
          <a:blip r:embed="rId2"/>
          <a:srcRect/>
          <a:stretch>
            <a:fillRect/>
          </a:stretch>
        </p:blipFill>
        <p:spPr bwMode="auto">
          <a:xfrm>
            <a:off x="5105400" y="1752600"/>
            <a:ext cx="3629025" cy="1361820"/>
          </a:xfrm>
          <a:prstGeom prst="rect">
            <a:avLst/>
          </a:prstGeom>
          <a:noFill/>
          <a:ln w="9525">
            <a:noFill/>
            <a:miter lim="800000"/>
            <a:headEnd/>
            <a:tailEnd/>
          </a:ln>
          <a:effectLst/>
        </p:spPr>
      </p:pic>
      <p:pic>
        <p:nvPicPr>
          <p:cNvPr id="27654" name="Picture 6"/>
          <p:cNvPicPr>
            <a:picLocks noChangeAspect="1" noChangeArrowheads="1"/>
          </p:cNvPicPr>
          <p:nvPr/>
        </p:nvPicPr>
        <p:blipFill>
          <a:blip r:embed="rId3"/>
          <a:srcRect/>
          <a:stretch>
            <a:fillRect/>
          </a:stretch>
        </p:blipFill>
        <p:spPr bwMode="auto">
          <a:xfrm>
            <a:off x="1447800" y="3276600"/>
            <a:ext cx="3444240" cy="7620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edge clocking</a:t>
            </a:r>
            <a:endParaRPr lang="en-US" dirty="0"/>
          </a:p>
        </p:txBody>
      </p:sp>
      <p:sp>
        <p:nvSpPr>
          <p:cNvPr id="3" name="Content Placeholder 2"/>
          <p:cNvSpPr>
            <a:spLocks noGrp="1"/>
          </p:cNvSpPr>
          <p:nvPr>
            <p:ph idx="1"/>
          </p:nvPr>
        </p:nvSpPr>
        <p:spPr>
          <a:xfrm>
            <a:off x="457200" y="1600200"/>
            <a:ext cx="4572000" cy="4525963"/>
          </a:xfrm>
        </p:spPr>
        <p:txBody>
          <a:bodyPr/>
          <a:lstStyle/>
          <a:p>
            <a:r>
              <a:rPr lang="en-US" dirty="0" smtClean="0"/>
              <a:t>Ripple carry adder followed by a set of registers</a:t>
            </a:r>
          </a:p>
          <a:p>
            <a:pPr lvl="1"/>
            <a:r>
              <a:rPr lang="en-US" dirty="0" smtClean="0"/>
              <a:t>For a given throughput the DET offers less power consumption</a:t>
            </a:r>
          </a:p>
        </p:txBody>
      </p:sp>
      <p:pic>
        <p:nvPicPr>
          <p:cNvPr id="4" name="Picture 4"/>
          <p:cNvPicPr>
            <a:picLocks noChangeAspect="1" noChangeArrowheads="1"/>
          </p:cNvPicPr>
          <p:nvPr/>
        </p:nvPicPr>
        <p:blipFill>
          <a:blip r:embed="rId2"/>
          <a:srcRect/>
          <a:stretch>
            <a:fillRect/>
          </a:stretch>
        </p:blipFill>
        <p:spPr bwMode="auto">
          <a:xfrm>
            <a:off x="4572000" y="2286000"/>
            <a:ext cx="4303295" cy="22098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edge clocking</a:t>
            </a:r>
            <a:endParaRPr lang="en-US" dirty="0"/>
          </a:p>
        </p:txBody>
      </p:sp>
      <p:pic>
        <p:nvPicPr>
          <p:cNvPr id="8194" name="Picture 2"/>
          <p:cNvPicPr>
            <a:picLocks noGrp="1" noChangeAspect="1" noChangeArrowheads="1"/>
          </p:cNvPicPr>
          <p:nvPr>
            <p:ph idx="1"/>
          </p:nvPr>
        </p:nvPicPr>
        <p:blipFill>
          <a:blip r:embed="rId3"/>
          <a:srcRect/>
          <a:stretch>
            <a:fillRect/>
          </a:stretch>
        </p:blipFill>
        <p:spPr bwMode="auto">
          <a:xfrm>
            <a:off x="1157287" y="2110581"/>
            <a:ext cx="6829425" cy="3505200"/>
          </a:xfrm>
          <a:prstGeom prst="rect">
            <a:avLst/>
          </a:prstGeom>
          <a:noFill/>
          <a:ln w="9525">
            <a:noFill/>
            <a:miter lim="800000"/>
            <a:headEnd/>
            <a:tailEnd/>
          </a:ln>
          <a:effectLst/>
        </p:spPr>
      </p:pic>
      <p:sp>
        <p:nvSpPr>
          <p:cNvPr id="5" name="TextBox 4"/>
          <p:cNvSpPr txBox="1"/>
          <p:nvPr/>
        </p:nvSpPr>
        <p:spPr>
          <a:xfrm>
            <a:off x="1828800" y="5715000"/>
            <a:ext cx="6010043" cy="646331"/>
          </a:xfrm>
          <a:prstGeom prst="rect">
            <a:avLst/>
          </a:prstGeom>
          <a:noFill/>
        </p:spPr>
        <p:txBody>
          <a:bodyPr wrap="none" rtlCol="0">
            <a:spAutoFit/>
          </a:bodyPr>
          <a:lstStyle/>
          <a:p>
            <a:r>
              <a:rPr lang="en-US" dirty="0" smtClean="0"/>
              <a:t>What is this?</a:t>
            </a:r>
          </a:p>
          <a:p>
            <a:r>
              <a:rPr lang="en-US" dirty="0" smtClean="0"/>
              <a:t>How it saves power compared to the regular implementation?</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Signal coding</a:t>
            </a:r>
          </a:p>
          <a:p>
            <a:r>
              <a:rPr lang="en-US" dirty="0" smtClean="0"/>
              <a:t>Clock gating</a:t>
            </a:r>
          </a:p>
          <a:p>
            <a:r>
              <a:rPr lang="en-US" dirty="0" smtClean="0"/>
              <a:t>Double edge clocking</a:t>
            </a:r>
          </a:p>
          <a:p>
            <a:r>
              <a:rPr lang="en-US" dirty="0" smtClean="0"/>
              <a:t>Glitch reduction</a:t>
            </a:r>
          </a:p>
          <a:p>
            <a:r>
              <a:rPr lang="en-US" dirty="0" smtClean="0"/>
              <a:t>Operand Isolation</a:t>
            </a:r>
          </a:p>
          <a:p>
            <a:r>
              <a:rPr lang="en-US" dirty="0" smtClean="0"/>
              <a:t>Pre-computation</a:t>
            </a:r>
          </a:p>
          <a:p>
            <a:r>
              <a:rPr lang="en-US" dirty="0" smtClean="0"/>
              <a:t>concurrency Insertion</a:t>
            </a:r>
          </a:p>
          <a:p>
            <a:r>
              <a:rPr lang="en-US" dirty="0" smtClean="0"/>
              <a:t>Parallelism and Pipelining</a:t>
            </a:r>
          </a:p>
          <a:p>
            <a:r>
              <a:rPr lang="en-US" dirty="0" smtClean="0"/>
              <a:t>Algorithm level </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Glitch reduction</a:t>
            </a:r>
            <a:endParaRPr lang="en-US" dirty="0"/>
          </a:p>
        </p:txBody>
      </p:sp>
      <p:sp>
        <p:nvSpPr>
          <p:cNvPr id="3" name="Content Placeholder 2"/>
          <p:cNvSpPr>
            <a:spLocks noGrp="1"/>
          </p:cNvSpPr>
          <p:nvPr>
            <p:ph idx="1"/>
          </p:nvPr>
        </p:nvSpPr>
        <p:spPr>
          <a:xfrm>
            <a:off x="457200" y="1600201"/>
            <a:ext cx="8229600" cy="2895600"/>
          </a:xfrm>
        </p:spPr>
        <p:txBody>
          <a:bodyPr>
            <a:normAutofit fontScale="85000" lnSpcReduction="10000"/>
          </a:bodyPr>
          <a:lstStyle/>
          <a:p>
            <a:r>
              <a:rPr lang="en-US" dirty="0" smtClean="0"/>
              <a:t>Glitch: The output of a combinational logic settles to the right value after a number of transitions between 1 and 0</a:t>
            </a:r>
          </a:p>
          <a:p>
            <a:r>
              <a:rPr lang="en-US" dirty="0" smtClean="0"/>
              <a:t>Example: Parity of the output of a ripple carry adder when it adds ‘111111’ with ‘000001’.</a:t>
            </a:r>
          </a:p>
          <a:p>
            <a:r>
              <a:rPr lang="en-GB" dirty="0" smtClean="0"/>
              <a:t>Because of the parasitic capacitive coupling, glitches also affect the signal integrity and the timing closure</a:t>
            </a:r>
          </a:p>
          <a:p>
            <a:endParaRPr lang="en-US" dirty="0"/>
          </a:p>
        </p:txBody>
      </p:sp>
      <p:pic>
        <p:nvPicPr>
          <p:cNvPr id="28674" name="Picture 2"/>
          <p:cNvPicPr>
            <a:picLocks noChangeAspect="1" noChangeArrowheads="1"/>
          </p:cNvPicPr>
          <p:nvPr/>
        </p:nvPicPr>
        <p:blipFill>
          <a:blip r:embed="rId2"/>
          <a:srcRect/>
          <a:stretch>
            <a:fillRect/>
          </a:stretch>
        </p:blipFill>
        <p:spPr bwMode="auto">
          <a:xfrm>
            <a:off x="1981200" y="4572000"/>
            <a:ext cx="4895850" cy="1562100"/>
          </a:xfrm>
          <a:prstGeom prst="rect">
            <a:avLst/>
          </a:prstGeom>
          <a:noFill/>
          <a:ln w="9525">
            <a:noFill/>
            <a:miter lim="800000"/>
            <a:headEnd/>
            <a:tailEnd/>
          </a:ln>
          <a:effectLst/>
        </p:spPr>
      </p:pic>
      <p:sp>
        <p:nvSpPr>
          <p:cNvPr id="5" name="TextBox 4"/>
          <p:cNvSpPr txBox="1"/>
          <p:nvPr/>
        </p:nvSpPr>
        <p:spPr>
          <a:xfrm>
            <a:off x="5257800" y="5562600"/>
            <a:ext cx="3241400" cy="58477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3200" dirty="0" smtClean="0">
                <a:solidFill>
                  <a:srgbClr val="FFFF00"/>
                </a:solidFill>
              </a:rPr>
              <a:t>Glitch propagates!</a:t>
            </a:r>
            <a:endParaRPr lang="en-US" sz="3200" dirty="0">
              <a:solidFill>
                <a:srgbClr val="FFFF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Glitch reduction</a:t>
            </a:r>
            <a:endParaRPr lang="en-US" dirty="0"/>
          </a:p>
        </p:txBody>
      </p:sp>
      <p:sp>
        <p:nvSpPr>
          <p:cNvPr id="3" name="Content Placeholder 2"/>
          <p:cNvSpPr>
            <a:spLocks noGrp="1"/>
          </p:cNvSpPr>
          <p:nvPr>
            <p:ph idx="1"/>
          </p:nvPr>
        </p:nvSpPr>
        <p:spPr/>
        <p:txBody>
          <a:bodyPr/>
          <a:lstStyle/>
          <a:p>
            <a:r>
              <a:rPr lang="en-US" dirty="0" smtClean="0"/>
              <a:t>Idea1: Use FF before you let a glitch propagate</a:t>
            </a:r>
          </a:p>
          <a:p>
            <a:pPr lvl="1"/>
            <a:r>
              <a:rPr lang="en-US" dirty="0" smtClean="0"/>
              <a:t>Latency, control logic, more FF, clock tree, etc.</a:t>
            </a:r>
          </a:p>
          <a:p>
            <a:r>
              <a:rPr lang="en-US" dirty="0" smtClean="0"/>
              <a:t>Latency may be a show stopper when specific requirements are demanded</a:t>
            </a:r>
          </a:p>
          <a:p>
            <a:r>
              <a:rPr lang="en-US" dirty="0" smtClean="0"/>
              <a:t>Idea2: Use multi-phase clocking system:</a:t>
            </a:r>
          </a:p>
          <a:p>
            <a:pPr lvl="1"/>
            <a:r>
              <a:rPr lang="en-US" dirty="0" smtClean="0"/>
              <a:t>Two phase master slave latch</a:t>
            </a:r>
          </a:p>
          <a:p>
            <a:pPr lvl="1"/>
            <a:r>
              <a:rPr lang="en-US" dirty="0" smtClean="0"/>
              <a:t>Extra clock generation and routing overhead</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Glitch reduction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Idea3: balance the delay in parallel combinatorial paths</a:t>
            </a:r>
          </a:p>
          <a:p>
            <a:pPr lvl="1"/>
            <a:r>
              <a:rPr lang="en-US" dirty="0" smtClean="0"/>
              <a:t>Problematic when there is device variation in scaled CMOS</a:t>
            </a:r>
          </a:p>
          <a:p>
            <a:r>
              <a:rPr lang="en-US" dirty="0" smtClean="0"/>
              <a:t>Idea4: use sum of product instead of generating the output based on </a:t>
            </a:r>
            <a:r>
              <a:rPr lang="en-US" dirty="0" err="1" smtClean="0"/>
              <a:t>casecade</a:t>
            </a:r>
            <a:r>
              <a:rPr lang="en-US" dirty="0" smtClean="0"/>
              <a:t> of multiple blocks : </a:t>
            </a:r>
            <a:r>
              <a:rPr lang="en-US" dirty="0" err="1" smtClean="0"/>
              <a:t>set_flatten</a:t>
            </a:r>
            <a:r>
              <a:rPr lang="en-US" dirty="0" smtClean="0"/>
              <a:t> true in the synthesis</a:t>
            </a:r>
          </a:p>
          <a:p>
            <a:pPr lvl="1"/>
            <a:r>
              <a:rPr lang="en-US" dirty="0" smtClean="0"/>
              <a:t>Power and area</a:t>
            </a:r>
          </a:p>
          <a:p>
            <a:pPr lvl="1"/>
            <a:r>
              <a:rPr lang="en-US" dirty="0" smtClean="0"/>
              <a:t>Example: for the parity in the above example, we may extract the parity directly from the input instead of an adder and XOR tree</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Glitch reduction</a:t>
            </a:r>
            <a:endParaRPr lang="en-US" dirty="0"/>
          </a:p>
        </p:txBody>
      </p:sp>
      <p:sp>
        <p:nvSpPr>
          <p:cNvPr id="3" name="Content Placeholder 2"/>
          <p:cNvSpPr>
            <a:spLocks noGrp="1"/>
          </p:cNvSpPr>
          <p:nvPr>
            <p:ph idx="1"/>
          </p:nvPr>
        </p:nvSpPr>
        <p:spPr/>
        <p:txBody>
          <a:bodyPr>
            <a:normAutofit/>
          </a:bodyPr>
          <a:lstStyle/>
          <a:p>
            <a:r>
              <a:rPr lang="en-US" dirty="0" smtClean="0"/>
              <a:t>Make use of naturally glitch resilient logic styles:</a:t>
            </a:r>
          </a:p>
          <a:p>
            <a:pPr lvl="1"/>
            <a:r>
              <a:rPr lang="en-US" dirty="0" smtClean="0"/>
              <a:t>Domino style for example</a:t>
            </a:r>
          </a:p>
          <a:p>
            <a:pPr lvl="1"/>
            <a:r>
              <a:rPr lang="en-GB" dirty="0" smtClean="0"/>
              <a:t>Requires a dedicated library of cells and an additional clock signal. To map the RTL code, we can again use direct instances or synthesis scripts to control the inferences (e.g., </a:t>
            </a:r>
            <a:r>
              <a:rPr lang="en-US" dirty="0" err="1" smtClean="0"/>
              <a:t>set_dont_use</a:t>
            </a:r>
            <a:r>
              <a:rPr lang="en-US" dirty="0" smtClean="0"/>
              <a:t> and </a:t>
            </a:r>
            <a:r>
              <a:rPr lang="en-US" dirty="0" err="1" smtClean="0"/>
              <a:t>set_use_only</a:t>
            </a:r>
            <a:r>
              <a:rPr lang="en-US" dirty="0" smtClean="0"/>
              <a:t>).</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Glitch reduction</a:t>
            </a:r>
            <a:endParaRPr lang="en-US" dirty="0"/>
          </a:p>
        </p:txBody>
      </p:sp>
      <p:sp>
        <p:nvSpPr>
          <p:cNvPr id="3" name="Content Placeholder 2"/>
          <p:cNvSpPr>
            <a:spLocks noGrp="1"/>
          </p:cNvSpPr>
          <p:nvPr>
            <p:ph idx="1"/>
          </p:nvPr>
        </p:nvSpPr>
        <p:spPr>
          <a:xfrm>
            <a:off x="457200" y="4724400"/>
            <a:ext cx="8229600" cy="1401763"/>
          </a:xfrm>
        </p:spPr>
        <p:txBody>
          <a:bodyPr>
            <a:normAutofit fontScale="92500" lnSpcReduction="10000"/>
          </a:bodyPr>
          <a:lstStyle/>
          <a:p>
            <a:r>
              <a:rPr lang="en-US" dirty="0" smtClean="0"/>
              <a:t>Block reordering</a:t>
            </a:r>
          </a:p>
          <a:p>
            <a:pPr lvl="1"/>
            <a:r>
              <a:rPr lang="en-US" dirty="0" smtClean="0"/>
              <a:t>Area is compromised, sometimes even power</a:t>
            </a:r>
          </a:p>
          <a:p>
            <a:pPr lvl="1"/>
            <a:r>
              <a:rPr lang="en-US" dirty="0" smtClean="0"/>
              <a:t>Investigation is needed</a:t>
            </a:r>
            <a:endParaRPr lang="en-US" dirty="0"/>
          </a:p>
        </p:txBody>
      </p:sp>
      <p:pic>
        <p:nvPicPr>
          <p:cNvPr id="29699" name="Picture 3"/>
          <p:cNvPicPr>
            <a:picLocks noChangeAspect="1" noChangeArrowheads="1"/>
          </p:cNvPicPr>
          <p:nvPr/>
        </p:nvPicPr>
        <p:blipFill>
          <a:blip r:embed="rId2"/>
          <a:srcRect/>
          <a:stretch>
            <a:fillRect/>
          </a:stretch>
        </p:blipFill>
        <p:spPr bwMode="auto">
          <a:xfrm>
            <a:off x="1066800" y="1219200"/>
            <a:ext cx="6981825" cy="3190875"/>
          </a:xfrm>
          <a:prstGeom prst="rect">
            <a:avLst/>
          </a:prstGeom>
          <a:noFill/>
          <a:ln w="9525">
            <a:noFill/>
            <a:miter lim="800000"/>
            <a:headEnd/>
            <a:tailEnd/>
          </a:ln>
          <a:effectLst/>
        </p:spPr>
      </p:pic>
      <p:sp>
        <p:nvSpPr>
          <p:cNvPr id="6" name="TextBox 5"/>
          <p:cNvSpPr txBox="1"/>
          <p:nvPr/>
        </p:nvSpPr>
        <p:spPr>
          <a:xfrm>
            <a:off x="6781800" y="2971800"/>
            <a:ext cx="620683" cy="369332"/>
          </a:xfrm>
          <a:prstGeom prst="rect">
            <a:avLst/>
          </a:prstGeom>
          <a:noFill/>
        </p:spPr>
        <p:txBody>
          <a:bodyPr wrap="none" rtlCol="0">
            <a:spAutoFit/>
          </a:bodyPr>
          <a:lstStyle/>
          <a:p>
            <a:r>
              <a:rPr lang="en-US" dirty="0" err="1" smtClean="0">
                <a:latin typeface="Arial" pitchFamily="34" charset="0"/>
                <a:cs typeface="Arial" pitchFamily="34" charset="0"/>
              </a:rPr>
              <a:t>mux</a:t>
            </a:r>
            <a:endParaRPr lang="en-US" dirty="0">
              <a:latin typeface="Arial" pitchFamily="34" charset="0"/>
              <a:cs typeface="Arial" pitchFamily="34" charset="0"/>
            </a:endParaRPr>
          </a:p>
        </p:txBody>
      </p:sp>
      <p:sp>
        <p:nvSpPr>
          <p:cNvPr id="8" name="TextBox 7"/>
          <p:cNvSpPr txBox="1"/>
          <p:nvPr/>
        </p:nvSpPr>
        <p:spPr>
          <a:xfrm>
            <a:off x="3886200" y="1371600"/>
            <a:ext cx="730072" cy="369332"/>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dirty="0" smtClean="0"/>
              <a:t>Glitch</a:t>
            </a:r>
            <a:endParaRPr lang="en-US" dirty="0"/>
          </a:p>
        </p:txBody>
      </p:sp>
      <p:cxnSp>
        <p:nvCxnSpPr>
          <p:cNvPr id="10" name="Straight Arrow Connector 9"/>
          <p:cNvCxnSpPr/>
          <p:nvPr/>
        </p:nvCxnSpPr>
        <p:spPr>
          <a:xfrm rot="10800000" flipV="1">
            <a:off x="2209800" y="1600200"/>
            <a:ext cx="1600200" cy="22860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648200" y="1600200"/>
            <a:ext cx="2209800" cy="60960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33600" y="2590800"/>
            <a:ext cx="620683" cy="369332"/>
          </a:xfrm>
          <a:prstGeom prst="rect">
            <a:avLst/>
          </a:prstGeom>
          <a:noFill/>
        </p:spPr>
        <p:txBody>
          <a:bodyPr wrap="none" rtlCol="0">
            <a:spAutoFit/>
          </a:bodyPr>
          <a:lstStyle/>
          <a:p>
            <a:r>
              <a:rPr lang="en-US" dirty="0" err="1" smtClean="0">
                <a:latin typeface="Arial" pitchFamily="34" charset="0"/>
                <a:cs typeface="Arial" pitchFamily="34" charset="0"/>
              </a:rPr>
              <a:t>mux</a:t>
            </a:r>
            <a:endParaRPr lang="en-US" dirty="0">
              <a:latin typeface="Arial" pitchFamily="34" charset="0"/>
              <a:cs typeface="Arial"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Signal coding</a:t>
            </a:r>
          </a:p>
          <a:p>
            <a:r>
              <a:rPr lang="en-US" dirty="0" smtClean="0"/>
              <a:t>Clock gating</a:t>
            </a:r>
          </a:p>
          <a:p>
            <a:r>
              <a:rPr lang="en-US" dirty="0" smtClean="0"/>
              <a:t>Double edge clocking</a:t>
            </a:r>
          </a:p>
          <a:p>
            <a:r>
              <a:rPr lang="en-US" dirty="0" smtClean="0"/>
              <a:t>Glitch reduction</a:t>
            </a:r>
          </a:p>
          <a:p>
            <a:r>
              <a:rPr lang="en-US" dirty="0" smtClean="0"/>
              <a:t>Operand Isolation</a:t>
            </a:r>
          </a:p>
          <a:p>
            <a:r>
              <a:rPr lang="en-US" dirty="0" smtClean="0"/>
              <a:t>Pre-computation</a:t>
            </a:r>
          </a:p>
          <a:p>
            <a:r>
              <a:rPr lang="en-US" dirty="0" smtClean="0"/>
              <a:t>concurrency Insertion</a:t>
            </a:r>
          </a:p>
          <a:p>
            <a:r>
              <a:rPr lang="en-US" dirty="0" smtClean="0"/>
              <a:t>Parallelism and Pipelining</a:t>
            </a:r>
          </a:p>
          <a:p>
            <a:r>
              <a:rPr lang="en-US" dirty="0" smtClean="0"/>
              <a:t>Algorithm level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Signal coding</a:t>
            </a:r>
          </a:p>
          <a:p>
            <a:r>
              <a:rPr lang="en-US" dirty="0" smtClean="0"/>
              <a:t>Clock gating</a:t>
            </a:r>
          </a:p>
          <a:p>
            <a:r>
              <a:rPr lang="en-US" dirty="0" smtClean="0"/>
              <a:t>Double edge clocking</a:t>
            </a:r>
          </a:p>
          <a:p>
            <a:r>
              <a:rPr lang="en-US" dirty="0" smtClean="0"/>
              <a:t>Glitch reduction</a:t>
            </a:r>
          </a:p>
          <a:p>
            <a:r>
              <a:rPr lang="en-US" dirty="0" smtClean="0"/>
              <a:t>Operand Isolation</a:t>
            </a:r>
          </a:p>
          <a:p>
            <a:r>
              <a:rPr lang="en-US" dirty="0" smtClean="0"/>
              <a:t>Pre-computation</a:t>
            </a:r>
          </a:p>
          <a:p>
            <a:r>
              <a:rPr lang="en-US" dirty="0" smtClean="0"/>
              <a:t>concurrency Insertion</a:t>
            </a:r>
          </a:p>
          <a:p>
            <a:r>
              <a:rPr lang="en-US" dirty="0" smtClean="0"/>
              <a:t>Parallelism and Pipelining</a:t>
            </a:r>
          </a:p>
          <a:p>
            <a:r>
              <a:rPr lang="en-US" dirty="0" smtClean="0"/>
              <a:t>Algorithm level </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Operand Isolation</a:t>
            </a:r>
            <a:endParaRPr lang="en-US" dirty="0"/>
          </a:p>
        </p:txBody>
      </p:sp>
      <p:sp>
        <p:nvSpPr>
          <p:cNvPr id="3" name="Content Placeholder 2"/>
          <p:cNvSpPr>
            <a:spLocks noGrp="1"/>
          </p:cNvSpPr>
          <p:nvPr>
            <p:ph idx="1"/>
          </p:nvPr>
        </p:nvSpPr>
        <p:spPr>
          <a:xfrm>
            <a:off x="457200" y="4724400"/>
            <a:ext cx="8229600" cy="1401763"/>
          </a:xfrm>
        </p:spPr>
        <p:txBody>
          <a:bodyPr/>
          <a:lstStyle/>
          <a:p>
            <a:r>
              <a:rPr lang="en-US" dirty="0" smtClean="0"/>
              <a:t>Block the operands to get through the (arithmetic) </a:t>
            </a:r>
            <a:r>
              <a:rPr lang="en-US" dirty="0" err="1" smtClean="0"/>
              <a:t>datapath</a:t>
            </a:r>
            <a:r>
              <a:rPr lang="en-US" dirty="0" smtClean="0"/>
              <a:t> if not needed</a:t>
            </a:r>
            <a:endParaRPr lang="en-US" dirty="0"/>
          </a:p>
        </p:txBody>
      </p:sp>
      <p:pic>
        <p:nvPicPr>
          <p:cNvPr id="30722" name="Picture 2"/>
          <p:cNvPicPr>
            <a:picLocks noChangeAspect="1" noChangeArrowheads="1"/>
          </p:cNvPicPr>
          <p:nvPr/>
        </p:nvPicPr>
        <p:blipFill>
          <a:blip r:embed="rId2"/>
          <a:srcRect/>
          <a:stretch>
            <a:fillRect/>
          </a:stretch>
        </p:blipFill>
        <p:spPr bwMode="auto">
          <a:xfrm>
            <a:off x="2209800" y="1295400"/>
            <a:ext cx="4667250" cy="351472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Operand Isolation</a:t>
            </a:r>
            <a:endParaRPr lang="en-US" dirty="0"/>
          </a:p>
        </p:txBody>
      </p:sp>
      <p:pic>
        <p:nvPicPr>
          <p:cNvPr id="31746" name="Picture 2"/>
          <p:cNvPicPr>
            <a:picLocks noGrp="1" noChangeAspect="1" noChangeArrowheads="1"/>
          </p:cNvPicPr>
          <p:nvPr>
            <p:ph idx="1"/>
          </p:nvPr>
        </p:nvPicPr>
        <p:blipFill>
          <a:blip r:embed="rId2"/>
          <a:srcRect/>
          <a:stretch>
            <a:fillRect/>
          </a:stretch>
        </p:blipFill>
        <p:spPr bwMode="auto">
          <a:xfrm>
            <a:off x="1438275" y="1777206"/>
            <a:ext cx="6267450" cy="417195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Operand Isolation</a:t>
            </a:r>
            <a:endParaRPr lang="en-US" dirty="0"/>
          </a:p>
        </p:txBody>
      </p:sp>
      <p:sp>
        <p:nvSpPr>
          <p:cNvPr id="3" name="Content Placeholder 2"/>
          <p:cNvSpPr>
            <a:spLocks noGrp="1"/>
          </p:cNvSpPr>
          <p:nvPr>
            <p:ph idx="1"/>
          </p:nvPr>
        </p:nvSpPr>
        <p:spPr>
          <a:xfrm>
            <a:off x="457200" y="1371600"/>
            <a:ext cx="8229600" cy="762000"/>
          </a:xfrm>
        </p:spPr>
        <p:txBody>
          <a:bodyPr/>
          <a:lstStyle/>
          <a:p>
            <a:r>
              <a:rPr lang="en-US" dirty="0" smtClean="0"/>
              <a:t>Example our multi-standard crypto-processor:</a:t>
            </a:r>
            <a:endParaRPr lang="en-US" dirty="0"/>
          </a:p>
        </p:txBody>
      </p:sp>
      <p:pic>
        <p:nvPicPr>
          <p:cNvPr id="35842" name="Picture 2"/>
          <p:cNvPicPr>
            <a:picLocks noChangeAspect="1" noChangeArrowheads="1"/>
          </p:cNvPicPr>
          <p:nvPr/>
        </p:nvPicPr>
        <p:blipFill>
          <a:blip r:embed="rId2"/>
          <a:srcRect/>
          <a:stretch>
            <a:fillRect/>
          </a:stretch>
        </p:blipFill>
        <p:spPr bwMode="auto">
          <a:xfrm>
            <a:off x="2867025" y="1990725"/>
            <a:ext cx="3409950" cy="2876550"/>
          </a:xfrm>
          <a:prstGeom prst="rect">
            <a:avLst/>
          </a:prstGeom>
          <a:noFill/>
          <a:ln w="9525">
            <a:noFill/>
            <a:miter lim="800000"/>
            <a:headEnd/>
            <a:tailEnd/>
          </a:ln>
          <a:effectLst/>
        </p:spPr>
      </p:pic>
      <p:pic>
        <p:nvPicPr>
          <p:cNvPr id="35843" name="Picture 3"/>
          <p:cNvPicPr>
            <a:picLocks noChangeAspect="1" noChangeArrowheads="1"/>
          </p:cNvPicPr>
          <p:nvPr/>
        </p:nvPicPr>
        <p:blipFill>
          <a:blip r:embed="rId3"/>
          <a:srcRect/>
          <a:stretch>
            <a:fillRect/>
          </a:stretch>
        </p:blipFill>
        <p:spPr bwMode="auto">
          <a:xfrm>
            <a:off x="381000" y="4648200"/>
            <a:ext cx="4276725" cy="1719263"/>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Operand Isolation</a:t>
            </a:r>
            <a:endParaRPr lang="en-US" dirty="0"/>
          </a:p>
        </p:txBody>
      </p:sp>
      <p:sp>
        <p:nvSpPr>
          <p:cNvPr id="3" name="Content Placeholder 2"/>
          <p:cNvSpPr>
            <a:spLocks noGrp="1"/>
          </p:cNvSpPr>
          <p:nvPr>
            <p:ph idx="1"/>
          </p:nvPr>
        </p:nvSpPr>
        <p:spPr/>
        <p:txBody>
          <a:bodyPr/>
          <a:lstStyle/>
          <a:p>
            <a:r>
              <a:rPr lang="en-US" dirty="0" smtClean="0"/>
              <a:t>Control signal gating</a:t>
            </a:r>
          </a:p>
          <a:p>
            <a:pPr lvl="1"/>
            <a:r>
              <a:rPr lang="en-US" dirty="0" smtClean="0"/>
              <a:t>Helps to reduce the switching on the buses</a:t>
            </a:r>
          </a:p>
          <a:p>
            <a:r>
              <a:rPr lang="en-US" dirty="0" smtClean="0"/>
              <a:t>A Power Management Unit (PMU) is employed to decide which bus is truly needed to take a value</a:t>
            </a:r>
          </a:p>
          <a:p>
            <a:pPr lvl="1"/>
            <a:r>
              <a:rPr lang="en-US" dirty="0" smtClean="0"/>
              <a:t>The rest of the busses remain inactive</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Operand Isolation</a:t>
            </a:r>
            <a:endParaRPr lang="en-US" dirty="0"/>
          </a:p>
        </p:txBody>
      </p:sp>
      <p:sp>
        <p:nvSpPr>
          <p:cNvPr id="3" name="Content Placeholder 2"/>
          <p:cNvSpPr>
            <a:spLocks noGrp="1"/>
          </p:cNvSpPr>
          <p:nvPr>
            <p:ph idx="1"/>
          </p:nvPr>
        </p:nvSpPr>
        <p:spPr>
          <a:xfrm>
            <a:off x="457200" y="1295400"/>
            <a:ext cx="4267200" cy="4525963"/>
          </a:xfrm>
        </p:spPr>
        <p:txBody>
          <a:bodyPr>
            <a:normAutofit fontScale="85000" lnSpcReduction="20000"/>
          </a:bodyPr>
          <a:lstStyle/>
          <a:p>
            <a:r>
              <a:rPr lang="en-GB" dirty="0" smtClean="0"/>
              <a:t>When </a:t>
            </a:r>
            <a:r>
              <a:rPr lang="en-GB" dirty="0" err="1" smtClean="0"/>
              <a:t>enb</a:t>
            </a:r>
            <a:r>
              <a:rPr lang="en-GB" dirty="0" smtClean="0"/>
              <a:t> is not active, </a:t>
            </a:r>
            <a:r>
              <a:rPr lang="en-GB" dirty="0" err="1" smtClean="0"/>
              <a:t>mux_sel</a:t>
            </a:r>
            <a:r>
              <a:rPr lang="en-GB" dirty="0" smtClean="0"/>
              <a:t>, reg1_en, and reg2_en can be gated, leading to a 100% switching activity reduction in </a:t>
            </a:r>
            <a:r>
              <a:rPr lang="en-GB" dirty="0" err="1" smtClean="0"/>
              <a:t>R_Bus</a:t>
            </a:r>
            <a:r>
              <a:rPr lang="en-GB" dirty="0" smtClean="0"/>
              <a:t>, </a:t>
            </a:r>
            <a:r>
              <a:rPr lang="en-GB" dirty="0" err="1" smtClean="0"/>
              <a:t>A_bus</a:t>
            </a:r>
            <a:r>
              <a:rPr lang="en-GB" dirty="0" smtClean="0"/>
              <a:t>, and </a:t>
            </a:r>
            <a:r>
              <a:rPr lang="en-GB" dirty="0" err="1" smtClean="0"/>
              <a:t>B_Bus</a:t>
            </a:r>
            <a:r>
              <a:rPr lang="en-GB" dirty="0" smtClean="0"/>
              <a:t>. </a:t>
            </a:r>
          </a:p>
          <a:p>
            <a:r>
              <a:rPr lang="en-GB" dirty="0" smtClean="0"/>
              <a:t>When </a:t>
            </a:r>
            <a:r>
              <a:rPr lang="en-GB" dirty="0" err="1" smtClean="0"/>
              <a:t>mux-sel</a:t>
            </a:r>
            <a:r>
              <a:rPr lang="en-GB" dirty="0" smtClean="0"/>
              <a:t> is active, either reg1_en and reg2_en can be gated depending on the </a:t>
            </a:r>
            <a:r>
              <a:rPr lang="en-US" dirty="0" smtClean="0"/>
              <a:t>value of </a:t>
            </a:r>
            <a:r>
              <a:rPr lang="en-US" dirty="0" err="1" smtClean="0"/>
              <a:t>mux-sel</a:t>
            </a:r>
            <a:r>
              <a:rPr lang="en-US" dirty="0" smtClean="0"/>
              <a:t>.</a:t>
            </a:r>
            <a:endParaRPr lang="en-US" dirty="0"/>
          </a:p>
        </p:txBody>
      </p:sp>
      <p:pic>
        <p:nvPicPr>
          <p:cNvPr id="1026" name="Picture 2"/>
          <p:cNvPicPr>
            <a:picLocks noChangeAspect="1" noChangeArrowheads="1"/>
          </p:cNvPicPr>
          <p:nvPr/>
        </p:nvPicPr>
        <p:blipFill>
          <a:blip r:embed="rId2"/>
          <a:srcRect/>
          <a:stretch>
            <a:fillRect/>
          </a:stretch>
        </p:blipFill>
        <p:spPr bwMode="auto">
          <a:xfrm>
            <a:off x="4641507" y="1066800"/>
            <a:ext cx="4502493" cy="34290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62000" y="5867400"/>
            <a:ext cx="8181975" cy="79057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Signal coding</a:t>
            </a:r>
          </a:p>
          <a:p>
            <a:r>
              <a:rPr lang="en-US" dirty="0" smtClean="0"/>
              <a:t>Clock gating</a:t>
            </a:r>
          </a:p>
          <a:p>
            <a:r>
              <a:rPr lang="en-US" dirty="0" smtClean="0"/>
              <a:t>Double edge clocking</a:t>
            </a:r>
          </a:p>
          <a:p>
            <a:r>
              <a:rPr lang="en-US" dirty="0" smtClean="0"/>
              <a:t>Glitch reduction</a:t>
            </a:r>
          </a:p>
          <a:p>
            <a:r>
              <a:rPr lang="en-US" dirty="0" smtClean="0"/>
              <a:t>Operand Isolation</a:t>
            </a:r>
          </a:p>
          <a:p>
            <a:r>
              <a:rPr lang="en-US" dirty="0" smtClean="0"/>
              <a:t>Pre-computation</a:t>
            </a:r>
          </a:p>
          <a:p>
            <a:r>
              <a:rPr lang="en-US" dirty="0" smtClean="0"/>
              <a:t>concurrency Insertion</a:t>
            </a:r>
          </a:p>
          <a:p>
            <a:r>
              <a:rPr lang="en-US" dirty="0" smtClean="0"/>
              <a:t>Parallelism and Pipelining</a:t>
            </a:r>
          </a:p>
          <a:p>
            <a:r>
              <a:rPr lang="en-US" dirty="0" smtClean="0"/>
              <a:t>Algorithm level </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Precomputation</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010264" y="1600200"/>
            <a:ext cx="7123472" cy="4525963"/>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Precomputation</a:t>
            </a:r>
            <a:endParaRPr lang="en-US" dirty="0"/>
          </a:p>
        </p:txBody>
      </p:sp>
      <p:sp>
        <p:nvSpPr>
          <p:cNvPr id="3" name="Content Placeholder 2"/>
          <p:cNvSpPr>
            <a:spLocks noGrp="1"/>
          </p:cNvSpPr>
          <p:nvPr>
            <p:ph idx="1"/>
          </p:nvPr>
        </p:nvSpPr>
        <p:spPr>
          <a:xfrm>
            <a:off x="457200" y="1600200"/>
            <a:ext cx="4191000" cy="4525963"/>
          </a:xfrm>
        </p:spPr>
        <p:txBody>
          <a:bodyPr>
            <a:normAutofit fontScale="92500" lnSpcReduction="20000"/>
          </a:bodyPr>
          <a:lstStyle/>
          <a:p>
            <a:r>
              <a:rPr lang="en-US" dirty="0" smtClean="0"/>
              <a:t>g1 and g2 are predictor functions which are </a:t>
            </a:r>
          </a:p>
          <a:p>
            <a:pPr lvl="1"/>
            <a:r>
              <a:rPr lang="en-US" dirty="0" smtClean="0"/>
              <a:t>Mutually exclusive</a:t>
            </a:r>
          </a:p>
          <a:p>
            <a:pPr lvl="1"/>
            <a:r>
              <a:rPr lang="en-US" dirty="0" smtClean="0"/>
              <a:t>Simpler than f</a:t>
            </a:r>
          </a:p>
          <a:p>
            <a:r>
              <a:rPr lang="en-US" dirty="0" smtClean="0"/>
              <a:t>Affects the speed a bit (applied to non critical path)</a:t>
            </a:r>
          </a:p>
          <a:p>
            <a:r>
              <a:rPr lang="en-US" dirty="0" smtClean="0"/>
              <a:t>Maximum probability of g1 or g2 becomes active is desired</a:t>
            </a:r>
          </a:p>
          <a:p>
            <a:pPr lvl="1"/>
            <a:r>
              <a:rPr lang="en-US" dirty="0" smtClean="0"/>
              <a:t>Choice of g1, g2</a:t>
            </a:r>
            <a:endParaRPr lang="en-US" dirty="0"/>
          </a:p>
        </p:txBody>
      </p:sp>
      <p:pic>
        <p:nvPicPr>
          <p:cNvPr id="3074" name="Picture 2"/>
          <p:cNvPicPr>
            <a:picLocks noChangeAspect="1" noChangeArrowheads="1"/>
          </p:cNvPicPr>
          <p:nvPr/>
        </p:nvPicPr>
        <p:blipFill>
          <a:blip r:embed="rId2"/>
          <a:srcRect/>
          <a:stretch>
            <a:fillRect/>
          </a:stretch>
        </p:blipFill>
        <p:spPr bwMode="auto">
          <a:xfrm>
            <a:off x="5162550" y="3200400"/>
            <a:ext cx="3981450" cy="21717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6172200" y="5562600"/>
            <a:ext cx="1238250" cy="5334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427542" y="1524000"/>
            <a:ext cx="3716458" cy="12192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Precomputation</a:t>
            </a:r>
            <a:endParaRPr lang="en-US" dirty="0"/>
          </a:p>
        </p:txBody>
      </p:sp>
      <p:sp>
        <p:nvSpPr>
          <p:cNvPr id="3" name="Content Placeholder 2"/>
          <p:cNvSpPr>
            <a:spLocks noGrp="1"/>
          </p:cNvSpPr>
          <p:nvPr>
            <p:ph idx="1"/>
          </p:nvPr>
        </p:nvSpPr>
        <p:spPr>
          <a:xfrm>
            <a:off x="457200" y="1600200"/>
            <a:ext cx="4953000" cy="4525963"/>
          </a:xfrm>
        </p:spPr>
        <p:txBody>
          <a:bodyPr>
            <a:normAutofit fontScale="92500" lnSpcReduction="20000"/>
          </a:bodyPr>
          <a:lstStyle/>
          <a:p>
            <a:r>
              <a:rPr lang="en-US" dirty="0" smtClean="0"/>
              <a:t>Partitioning the inputs to block A</a:t>
            </a:r>
          </a:p>
          <a:p>
            <a:pPr lvl="1"/>
            <a:r>
              <a:rPr lang="en-US" dirty="0" smtClean="0"/>
              <a:t>Some of the inputs can be masked</a:t>
            </a:r>
          </a:p>
          <a:p>
            <a:pPr lvl="2"/>
            <a:r>
              <a:rPr lang="en-US" dirty="0" smtClean="0"/>
              <a:t>The rest will do f</a:t>
            </a:r>
          </a:p>
          <a:p>
            <a:r>
              <a:rPr lang="en-US" dirty="0" smtClean="0"/>
              <a:t>A power </a:t>
            </a:r>
            <a:r>
              <a:rPr lang="en-GB" dirty="0" smtClean="0"/>
              <a:t>reduction is achieved because only a subset of the inputs to block A change implying reduced switching activity.</a:t>
            </a:r>
          </a:p>
          <a:p>
            <a:r>
              <a:rPr lang="en-GB" dirty="0" smtClean="0"/>
              <a:t>Less delay is imposed</a:t>
            </a:r>
            <a:endParaRPr lang="en-US" dirty="0" smtClean="0"/>
          </a:p>
        </p:txBody>
      </p:sp>
      <p:pic>
        <p:nvPicPr>
          <p:cNvPr id="4098" name="Picture 2"/>
          <p:cNvPicPr>
            <a:picLocks noChangeAspect="1" noChangeArrowheads="1"/>
          </p:cNvPicPr>
          <p:nvPr/>
        </p:nvPicPr>
        <p:blipFill>
          <a:blip r:embed="rId2"/>
          <a:srcRect/>
          <a:stretch>
            <a:fillRect/>
          </a:stretch>
        </p:blipFill>
        <p:spPr bwMode="auto">
          <a:xfrm>
            <a:off x="5486400" y="1752600"/>
            <a:ext cx="3408422" cy="2176462"/>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Precomputation</a:t>
            </a:r>
            <a:endParaRPr lang="en-US" dirty="0"/>
          </a:p>
        </p:txBody>
      </p:sp>
      <p:pic>
        <p:nvPicPr>
          <p:cNvPr id="5123" name="Picture 3"/>
          <p:cNvPicPr>
            <a:picLocks noChangeAspect="1" noChangeArrowheads="1"/>
          </p:cNvPicPr>
          <p:nvPr/>
        </p:nvPicPr>
        <p:blipFill>
          <a:blip r:embed="rId2"/>
          <a:srcRect/>
          <a:stretch>
            <a:fillRect/>
          </a:stretch>
        </p:blipFill>
        <p:spPr bwMode="auto">
          <a:xfrm>
            <a:off x="6629400" y="4038600"/>
            <a:ext cx="2219325" cy="619125"/>
          </a:xfrm>
          <a:prstGeom prst="rect">
            <a:avLst/>
          </a:prstGeom>
          <a:noFill/>
          <a:ln w="9525">
            <a:noFill/>
            <a:miter lim="800000"/>
            <a:headEnd/>
            <a:tailEnd/>
          </a:ln>
          <a:effectLst/>
        </p:spPr>
      </p:pic>
      <p:sp>
        <p:nvSpPr>
          <p:cNvPr id="6" name="Content Placeholder 5"/>
          <p:cNvSpPr>
            <a:spLocks noGrp="1"/>
          </p:cNvSpPr>
          <p:nvPr>
            <p:ph idx="1"/>
          </p:nvPr>
        </p:nvSpPr>
        <p:spPr/>
        <p:txBody>
          <a:bodyPr/>
          <a:lstStyle/>
          <a:p>
            <a:endParaRPr lang="en-US" dirty="0"/>
          </a:p>
        </p:txBody>
      </p:sp>
      <p:pic>
        <p:nvPicPr>
          <p:cNvPr id="5124" name="Picture 4"/>
          <p:cNvPicPr>
            <a:picLocks noChangeAspect="1" noChangeArrowheads="1"/>
          </p:cNvPicPr>
          <p:nvPr/>
        </p:nvPicPr>
        <p:blipFill>
          <a:blip r:embed="rId3"/>
          <a:srcRect/>
          <a:stretch>
            <a:fillRect/>
          </a:stretch>
        </p:blipFill>
        <p:spPr bwMode="auto">
          <a:xfrm>
            <a:off x="457200" y="1752600"/>
            <a:ext cx="5803091" cy="3448050"/>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a:srcRect/>
          <a:stretch>
            <a:fillRect/>
          </a:stretch>
        </p:blipFill>
        <p:spPr bwMode="auto">
          <a:xfrm>
            <a:off x="4343400" y="6096000"/>
            <a:ext cx="2752725" cy="304800"/>
          </a:xfrm>
          <a:prstGeom prst="rect">
            <a:avLst/>
          </a:prstGeom>
          <a:noFill/>
          <a:ln w="9525">
            <a:noFill/>
            <a:miter lim="800000"/>
            <a:headEnd/>
            <a:tailEnd/>
          </a:ln>
          <a:effectLst/>
        </p:spPr>
      </p:pic>
      <p:sp>
        <p:nvSpPr>
          <p:cNvPr id="9" name="Rectangle 8"/>
          <p:cNvSpPr/>
          <p:nvPr/>
        </p:nvSpPr>
        <p:spPr>
          <a:xfrm>
            <a:off x="3124200" y="4953000"/>
            <a:ext cx="4572000" cy="923330"/>
          </a:xfrm>
          <a:prstGeom prst="rect">
            <a:avLst/>
          </a:prstGeom>
        </p:spPr>
        <p:txBody>
          <a:bodyPr>
            <a:spAutoFit/>
          </a:bodyPr>
          <a:lstStyle/>
          <a:p>
            <a:r>
              <a:rPr lang="en-GB" dirty="0" smtClean="0"/>
              <a:t>Clearly, when </a:t>
            </a:r>
            <a:r>
              <a:rPr lang="en-GB" b="1" i="1" dirty="0" smtClean="0"/>
              <a:t>g1 = 1, C is greater than D, and when g2 =1 </a:t>
            </a:r>
            <a:r>
              <a:rPr lang="en-GB" dirty="0" smtClean="0"/>
              <a:t>,C is less than </a:t>
            </a:r>
            <a:r>
              <a:rPr lang="en-GB" b="1" i="1" dirty="0" smtClean="0"/>
              <a:t>D. We have to implement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amount of power consumption is tightly related to the number of transition</a:t>
            </a:r>
          </a:p>
          <a:p>
            <a:r>
              <a:rPr lang="en-US" dirty="0" smtClean="0"/>
              <a:t>A combination of bits create a concept for a digital signal (e.g., a number, an address, a command, state of an FSM, …)</a:t>
            </a:r>
          </a:p>
          <a:p>
            <a:pPr lvl="1"/>
            <a:r>
              <a:rPr lang="en-US" dirty="0" smtClean="0"/>
              <a:t>Consider it when it runs over a long bus</a:t>
            </a:r>
          </a:p>
          <a:p>
            <a:r>
              <a:rPr lang="en-US" dirty="0" smtClean="0"/>
              <a:t>We may take the advantage of the properties of this concept to save the number of transition that we need to communicate it</a:t>
            </a:r>
          </a:p>
          <a:p>
            <a:pPr lvl="1"/>
            <a:r>
              <a:rPr lang="en-US" dirty="0" smtClean="0"/>
              <a:t>What does WinZip do?</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Signal coding</a:t>
            </a:r>
          </a:p>
          <a:p>
            <a:r>
              <a:rPr lang="en-US" dirty="0" smtClean="0"/>
              <a:t>Clock gating</a:t>
            </a:r>
          </a:p>
          <a:p>
            <a:r>
              <a:rPr lang="en-US" dirty="0" smtClean="0"/>
              <a:t>Double edge clocking</a:t>
            </a:r>
          </a:p>
          <a:p>
            <a:r>
              <a:rPr lang="en-US" dirty="0" smtClean="0"/>
              <a:t>Glitch reduction</a:t>
            </a:r>
          </a:p>
          <a:p>
            <a:r>
              <a:rPr lang="en-US" dirty="0" smtClean="0"/>
              <a:t>Operand Isolation</a:t>
            </a:r>
          </a:p>
          <a:p>
            <a:r>
              <a:rPr lang="en-US" dirty="0" smtClean="0"/>
              <a:t>Pre-computation</a:t>
            </a:r>
          </a:p>
          <a:p>
            <a:r>
              <a:rPr lang="en-US" dirty="0" smtClean="0"/>
              <a:t>concurrency Insertion</a:t>
            </a:r>
          </a:p>
          <a:p>
            <a:r>
              <a:rPr lang="en-US" dirty="0" smtClean="0"/>
              <a:t>Parallelism and Pipelining</a:t>
            </a:r>
          </a:p>
          <a:p>
            <a:r>
              <a:rPr lang="en-US" dirty="0" smtClean="0"/>
              <a:t>Algorithm level </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level</a:t>
            </a:r>
            <a:endParaRPr lang="en-US" dirty="0"/>
          </a:p>
        </p:txBody>
      </p:sp>
      <p:sp>
        <p:nvSpPr>
          <p:cNvPr id="3" name="Content Placeholder 2"/>
          <p:cNvSpPr>
            <a:spLocks noGrp="1"/>
          </p:cNvSpPr>
          <p:nvPr>
            <p:ph idx="1"/>
          </p:nvPr>
        </p:nvSpPr>
        <p:spPr/>
        <p:txBody>
          <a:bodyPr/>
          <a:lstStyle/>
          <a:p>
            <a:r>
              <a:rPr lang="en-US" dirty="0" smtClean="0"/>
              <a:t>Sometimes a job can be done in different way</a:t>
            </a:r>
          </a:p>
          <a:p>
            <a:pPr lvl="1"/>
            <a:r>
              <a:rPr lang="en-US" dirty="0" smtClean="0"/>
              <a:t>Different algorithms</a:t>
            </a:r>
          </a:p>
          <a:p>
            <a:pPr lvl="1"/>
            <a:r>
              <a:rPr lang="en-US" dirty="0" smtClean="0"/>
              <a:t>Different architectures</a:t>
            </a:r>
          </a:p>
          <a:p>
            <a:r>
              <a:rPr lang="en-US" dirty="0" smtClean="0"/>
              <a:t>Design with power in mind</a:t>
            </a:r>
          </a:p>
          <a:p>
            <a:pPr lvl="1"/>
            <a:r>
              <a:rPr lang="en-US" dirty="0" smtClean="0"/>
              <a:t>Lease switching activity in mind</a:t>
            </a:r>
          </a:p>
          <a:p>
            <a:r>
              <a:rPr lang="en-US" dirty="0" smtClean="0"/>
              <a:t>Sometimes priory knowledge about the nature of the signals would be of help</a:t>
            </a:r>
          </a:p>
          <a:p>
            <a:pPr lvl="1"/>
            <a:r>
              <a:rPr lang="en-US" dirty="0" smtClean="0"/>
              <a:t>DSP applications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level</a:t>
            </a:r>
            <a:endParaRPr lang="en-US" dirty="0"/>
          </a:p>
        </p:txBody>
      </p:sp>
      <p:pic>
        <p:nvPicPr>
          <p:cNvPr id="33794" name="Picture 2"/>
          <p:cNvPicPr>
            <a:picLocks noGrp="1" noChangeAspect="1" noChangeArrowheads="1"/>
          </p:cNvPicPr>
          <p:nvPr>
            <p:ph idx="1"/>
          </p:nvPr>
        </p:nvPicPr>
        <p:blipFill>
          <a:blip r:embed="rId2"/>
          <a:srcRect/>
          <a:stretch>
            <a:fillRect/>
          </a:stretch>
        </p:blipFill>
        <p:spPr bwMode="auto">
          <a:xfrm>
            <a:off x="685801" y="1447800"/>
            <a:ext cx="7837114" cy="4791200"/>
          </a:xfrm>
          <a:prstGeom prst="rect">
            <a:avLst/>
          </a:prstGeom>
          <a:noFill/>
          <a:ln w="9525">
            <a:noFill/>
            <a:miter lim="800000"/>
            <a:headEnd/>
            <a:tailEnd/>
          </a:ln>
          <a:effectLst/>
        </p:spPr>
      </p:pic>
      <p:sp>
        <p:nvSpPr>
          <p:cNvPr id="5" name="TextBox 4"/>
          <p:cNvSpPr txBox="1"/>
          <p:nvPr/>
        </p:nvSpPr>
        <p:spPr>
          <a:xfrm>
            <a:off x="228600" y="3581400"/>
            <a:ext cx="2535438"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Adds only positive values</a:t>
            </a:r>
            <a:endParaRPr lang="en-US" dirty="0"/>
          </a:p>
        </p:txBody>
      </p:sp>
      <p:cxnSp>
        <p:nvCxnSpPr>
          <p:cNvPr id="7" name="Straight Arrow Connector 6"/>
          <p:cNvCxnSpPr>
            <a:stCxn id="5" idx="3"/>
          </p:cNvCxnSpPr>
          <p:nvPr/>
        </p:nvCxnSpPr>
        <p:spPr>
          <a:xfrm>
            <a:off x="2764038" y="3766066"/>
            <a:ext cx="3255762" cy="2725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5486400" y="6248400"/>
            <a:ext cx="2599558"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Adds only negative values</a:t>
            </a:r>
            <a:endParaRPr lang="en-US" dirty="0"/>
          </a:p>
        </p:txBody>
      </p:sp>
      <p:cxnSp>
        <p:nvCxnSpPr>
          <p:cNvPr id="9" name="Straight Arrow Connector 8"/>
          <p:cNvCxnSpPr/>
          <p:nvPr/>
        </p:nvCxnSpPr>
        <p:spPr>
          <a:xfrm rot="16200000" flipV="1">
            <a:off x="5867400" y="5943600"/>
            <a:ext cx="533400" cy="76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1676400" y="5943600"/>
            <a:ext cx="2965042"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t>Signal activity at different bits</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level</a:t>
            </a:r>
            <a:endParaRPr lang="en-US" dirty="0"/>
          </a:p>
        </p:txBody>
      </p:sp>
      <p:pic>
        <p:nvPicPr>
          <p:cNvPr id="34818" name="Picture 2"/>
          <p:cNvPicPr>
            <a:picLocks noGrp="1" noChangeAspect="1" noChangeArrowheads="1"/>
          </p:cNvPicPr>
          <p:nvPr>
            <p:ph idx="1"/>
          </p:nvPr>
        </p:nvPicPr>
        <p:blipFill>
          <a:blip r:embed="rId2"/>
          <a:srcRect/>
          <a:stretch>
            <a:fillRect/>
          </a:stretch>
        </p:blipFill>
        <p:spPr bwMode="auto">
          <a:xfrm>
            <a:off x="641336" y="1600200"/>
            <a:ext cx="7861328" cy="4525963"/>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Signal coding</a:t>
            </a:r>
          </a:p>
          <a:p>
            <a:r>
              <a:rPr lang="en-US" dirty="0" smtClean="0"/>
              <a:t>Clock gating</a:t>
            </a:r>
          </a:p>
          <a:p>
            <a:r>
              <a:rPr lang="en-US" dirty="0" smtClean="0"/>
              <a:t>Double edge clocking</a:t>
            </a:r>
          </a:p>
          <a:p>
            <a:r>
              <a:rPr lang="en-US" dirty="0" smtClean="0"/>
              <a:t>Glitch reduction</a:t>
            </a:r>
          </a:p>
          <a:p>
            <a:r>
              <a:rPr lang="en-US" dirty="0" smtClean="0"/>
              <a:t>Operand Isolation</a:t>
            </a:r>
          </a:p>
          <a:p>
            <a:r>
              <a:rPr lang="en-US" dirty="0" smtClean="0"/>
              <a:t>Pre-computation</a:t>
            </a:r>
          </a:p>
          <a:p>
            <a:r>
              <a:rPr lang="en-US" dirty="0" smtClean="0"/>
              <a:t>concurrency Insertion</a:t>
            </a:r>
          </a:p>
          <a:p>
            <a:r>
              <a:rPr lang="en-US" dirty="0" smtClean="0"/>
              <a:t>Parallelism and Pipelining</a:t>
            </a:r>
          </a:p>
          <a:p>
            <a:r>
              <a:rPr lang="en-US" dirty="0" smtClean="0"/>
              <a:t>Algorithm level </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Insertion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High enough speed (throughput) can be traded off with power</a:t>
            </a:r>
          </a:p>
          <a:p>
            <a:pPr lvl="1"/>
            <a:r>
              <a:rPr lang="en-US" dirty="0" smtClean="0"/>
              <a:t>Lower supply voltage</a:t>
            </a:r>
          </a:p>
          <a:p>
            <a:pPr lvl="1"/>
            <a:r>
              <a:rPr lang="en-US" dirty="0" smtClean="0"/>
              <a:t>Particularly useful in off critical path (where the speed is not important)</a:t>
            </a:r>
          </a:p>
          <a:p>
            <a:r>
              <a:rPr lang="en-US" dirty="0" smtClean="0"/>
              <a:t>All hierarchical high throughput architectures can be treated as a low-power approach!</a:t>
            </a:r>
          </a:p>
          <a:p>
            <a:pPr lvl="1"/>
            <a:r>
              <a:rPr lang="en-US" dirty="0" smtClean="0"/>
              <a:t>Concurrency insertion</a:t>
            </a:r>
          </a:p>
          <a:p>
            <a:pPr lvl="1"/>
            <a:r>
              <a:rPr lang="en-US" dirty="0" smtClean="0"/>
              <a:t>Parallelism</a:t>
            </a:r>
          </a:p>
          <a:p>
            <a:pPr lvl="1"/>
            <a:r>
              <a:rPr lang="en-US" dirty="0" smtClean="0"/>
              <a:t>Pipelining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insertion</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1309687" y="1624806"/>
            <a:ext cx="6524625" cy="447675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insertion</a:t>
            </a:r>
            <a:endParaRPr 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1503838" y="1524000"/>
            <a:ext cx="6136324" cy="4525963"/>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insertion</a:t>
            </a:r>
            <a:endParaRPr lang="en-US" dirty="0"/>
          </a:p>
        </p:txBody>
      </p:sp>
      <p:pic>
        <p:nvPicPr>
          <p:cNvPr id="12290" name="Picture 2"/>
          <p:cNvPicPr>
            <a:picLocks noGrp="1" noChangeAspect="1" noChangeArrowheads="1"/>
          </p:cNvPicPr>
          <p:nvPr>
            <p:ph idx="1"/>
          </p:nvPr>
        </p:nvPicPr>
        <p:blipFill>
          <a:blip r:embed="rId2"/>
          <a:srcRect/>
          <a:stretch>
            <a:fillRect/>
          </a:stretch>
        </p:blipFill>
        <p:spPr bwMode="auto">
          <a:xfrm>
            <a:off x="938212" y="1605756"/>
            <a:ext cx="7267575" cy="436245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Signal coding</a:t>
            </a:r>
          </a:p>
          <a:p>
            <a:r>
              <a:rPr lang="en-US" dirty="0" smtClean="0"/>
              <a:t>Clock gating</a:t>
            </a:r>
          </a:p>
          <a:p>
            <a:r>
              <a:rPr lang="en-US" dirty="0" smtClean="0"/>
              <a:t>Double edge clocking</a:t>
            </a:r>
          </a:p>
          <a:p>
            <a:r>
              <a:rPr lang="en-US" dirty="0" smtClean="0"/>
              <a:t>Glitch reduction</a:t>
            </a:r>
          </a:p>
          <a:p>
            <a:r>
              <a:rPr lang="en-US" dirty="0" smtClean="0"/>
              <a:t>Operand Isolation</a:t>
            </a:r>
          </a:p>
          <a:p>
            <a:r>
              <a:rPr lang="en-US" dirty="0" smtClean="0"/>
              <a:t>Pre-computation</a:t>
            </a:r>
          </a:p>
          <a:p>
            <a:r>
              <a:rPr lang="en-US" dirty="0" smtClean="0"/>
              <a:t>concurrency Insertion</a:t>
            </a:r>
          </a:p>
          <a:p>
            <a:r>
              <a:rPr lang="en-US" dirty="0" smtClean="0"/>
              <a:t>Parallelism and Pipelining</a:t>
            </a:r>
          </a:p>
          <a:p>
            <a:r>
              <a:rPr lang="en-US" dirty="0" smtClean="0"/>
              <a:t>Algorithm level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28600" y="1600200"/>
            <a:ext cx="8595893" cy="4358481"/>
          </a:xfrm>
          <a:prstGeom prst="rect">
            <a:avLst/>
          </a:prstGeom>
          <a:noFill/>
          <a:ln w="9525">
            <a:noFill/>
            <a:miter lim="800000"/>
            <a:headEnd/>
            <a:tailEnd/>
          </a:ln>
          <a:effectLst/>
        </p:spPr>
      </p:pic>
      <p:cxnSp>
        <p:nvCxnSpPr>
          <p:cNvPr id="6" name="Straight Arrow Connector 5"/>
          <p:cNvCxnSpPr/>
          <p:nvPr/>
        </p:nvCxnSpPr>
        <p:spPr>
          <a:xfrm flipV="1">
            <a:off x="4800600" y="6019800"/>
            <a:ext cx="990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43200" y="6096000"/>
            <a:ext cx="2743200" cy="369332"/>
          </a:xfrm>
          <a:prstGeom prst="rect">
            <a:avLst/>
          </a:prstGeom>
          <a:noFill/>
        </p:spPr>
        <p:txBody>
          <a:bodyPr wrap="square" rtlCol="0">
            <a:spAutoFit/>
          </a:bodyPr>
          <a:lstStyle/>
          <a:p>
            <a:r>
              <a:rPr lang="en-US" dirty="0" smtClean="0"/>
              <a:t>Some codes are never used</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sp>
        <p:nvSpPr>
          <p:cNvPr id="3" name="Content Placeholder 2"/>
          <p:cNvSpPr>
            <a:spLocks noGrp="1"/>
          </p:cNvSpPr>
          <p:nvPr>
            <p:ph idx="1"/>
          </p:nvPr>
        </p:nvSpPr>
        <p:spPr/>
        <p:txBody>
          <a:bodyPr/>
          <a:lstStyle/>
          <a:p>
            <a:r>
              <a:rPr lang="en-US" dirty="0" smtClean="0"/>
              <a:t>Exploit parallel processing to achieve higher throughput and trade it off with lower supply voltage</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13314" name="Picture 2"/>
          <p:cNvPicPr>
            <a:picLocks noGrp="1" noChangeAspect="1" noChangeArrowheads="1"/>
          </p:cNvPicPr>
          <p:nvPr>
            <p:ph idx="1"/>
          </p:nvPr>
        </p:nvPicPr>
        <p:blipFill>
          <a:blip r:embed="rId2"/>
          <a:srcRect/>
          <a:stretch>
            <a:fillRect/>
          </a:stretch>
        </p:blipFill>
        <p:spPr bwMode="auto">
          <a:xfrm>
            <a:off x="685800" y="1600200"/>
            <a:ext cx="7540636" cy="4704556"/>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14338" name="Picture 2"/>
          <p:cNvPicPr>
            <a:picLocks noGrp="1" noChangeAspect="1" noChangeArrowheads="1"/>
          </p:cNvPicPr>
          <p:nvPr>
            <p:ph idx="1"/>
          </p:nvPr>
        </p:nvPicPr>
        <p:blipFill>
          <a:blip r:embed="rId2"/>
          <a:srcRect/>
          <a:stretch>
            <a:fillRect/>
          </a:stretch>
        </p:blipFill>
        <p:spPr bwMode="auto">
          <a:xfrm>
            <a:off x="762281" y="1600200"/>
            <a:ext cx="7619437" cy="4525963"/>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15362" name="Picture 2"/>
          <p:cNvPicPr>
            <a:picLocks noGrp="1" noChangeAspect="1" noChangeArrowheads="1"/>
          </p:cNvPicPr>
          <p:nvPr>
            <p:ph idx="1"/>
          </p:nvPr>
        </p:nvPicPr>
        <p:blipFill>
          <a:blip r:embed="rId2"/>
          <a:srcRect/>
          <a:stretch>
            <a:fillRect/>
          </a:stretch>
        </p:blipFill>
        <p:spPr bwMode="auto">
          <a:xfrm>
            <a:off x="668357" y="1600200"/>
            <a:ext cx="7807286" cy="4525963"/>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16386" name="Picture 2"/>
          <p:cNvPicPr>
            <a:picLocks noGrp="1" noChangeAspect="1" noChangeArrowheads="1"/>
          </p:cNvPicPr>
          <p:nvPr>
            <p:ph idx="1"/>
          </p:nvPr>
        </p:nvPicPr>
        <p:blipFill>
          <a:blip r:embed="rId2"/>
          <a:srcRect/>
          <a:stretch>
            <a:fillRect/>
          </a:stretch>
        </p:blipFill>
        <p:spPr bwMode="auto">
          <a:xfrm>
            <a:off x="214068" y="1143000"/>
            <a:ext cx="8764728" cy="541020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17410" name="Picture 2"/>
          <p:cNvPicPr>
            <a:picLocks noGrp="1" noChangeAspect="1" noChangeArrowheads="1"/>
          </p:cNvPicPr>
          <p:nvPr>
            <p:ph idx="1"/>
          </p:nvPr>
        </p:nvPicPr>
        <p:blipFill>
          <a:blip r:embed="rId2"/>
          <a:srcRect/>
          <a:stretch>
            <a:fillRect/>
          </a:stretch>
        </p:blipFill>
        <p:spPr bwMode="auto">
          <a:xfrm>
            <a:off x="868543" y="1600200"/>
            <a:ext cx="7406913" cy="4525963"/>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18434" name="Picture 2"/>
          <p:cNvPicPr>
            <a:picLocks noGrp="1" noChangeAspect="1" noChangeArrowheads="1"/>
          </p:cNvPicPr>
          <p:nvPr>
            <p:ph idx="1"/>
          </p:nvPr>
        </p:nvPicPr>
        <p:blipFill>
          <a:blip r:embed="rId2"/>
          <a:srcRect/>
          <a:stretch>
            <a:fillRect/>
          </a:stretch>
        </p:blipFill>
        <p:spPr bwMode="auto">
          <a:xfrm>
            <a:off x="606136" y="1600200"/>
            <a:ext cx="7931728" cy="4525963"/>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19458" name="Picture 2"/>
          <p:cNvPicPr>
            <a:picLocks noGrp="1" noChangeAspect="1" noChangeArrowheads="1"/>
          </p:cNvPicPr>
          <p:nvPr>
            <p:ph idx="1"/>
          </p:nvPr>
        </p:nvPicPr>
        <p:blipFill>
          <a:blip r:embed="rId2"/>
          <a:srcRect/>
          <a:stretch>
            <a:fillRect/>
          </a:stretch>
        </p:blipFill>
        <p:spPr bwMode="auto">
          <a:xfrm>
            <a:off x="1190884" y="1600200"/>
            <a:ext cx="6762231" cy="4525963"/>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0482" name="Picture 2"/>
          <p:cNvPicPr>
            <a:picLocks noGrp="1" noChangeAspect="1" noChangeArrowheads="1"/>
          </p:cNvPicPr>
          <p:nvPr>
            <p:ph idx="1"/>
          </p:nvPr>
        </p:nvPicPr>
        <p:blipFill>
          <a:blip r:embed="rId2"/>
          <a:srcRect/>
          <a:stretch>
            <a:fillRect/>
          </a:stretch>
        </p:blipFill>
        <p:spPr bwMode="auto">
          <a:xfrm>
            <a:off x="1101836" y="1600200"/>
            <a:ext cx="6940327" cy="4525963"/>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1506" name="Picture 2"/>
          <p:cNvPicPr>
            <a:picLocks noGrp="1" noChangeAspect="1" noChangeArrowheads="1"/>
          </p:cNvPicPr>
          <p:nvPr>
            <p:ph idx="1"/>
          </p:nvPr>
        </p:nvPicPr>
        <p:blipFill>
          <a:blip r:embed="rId2"/>
          <a:srcRect/>
          <a:stretch>
            <a:fillRect/>
          </a:stretch>
        </p:blipFill>
        <p:spPr bwMode="auto">
          <a:xfrm>
            <a:off x="921341" y="1600200"/>
            <a:ext cx="7301318" cy="4525963"/>
          </a:xfrm>
          <a:prstGeom prst="rect">
            <a:avLst/>
          </a:prstGeom>
          <a:noFill/>
          <a:ln w="9525">
            <a:noFill/>
            <a:miter lim="800000"/>
            <a:headEnd/>
            <a:tailEnd/>
          </a:ln>
          <a:effectLst/>
        </p:spPr>
      </p:pic>
      <p:cxnSp>
        <p:nvCxnSpPr>
          <p:cNvPr id="6" name="Straight Arrow Connector 5"/>
          <p:cNvCxnSpPr/>
          <p:nvPr/>
        </p:nvCxnSpPr>
        <p:spPr>
          <a:xfrm flipV="1">
            <a:off x="533400" y="3810000"/>
            <a:ext cx="3276600" cy="838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152401" y="4495800"/>
            <a:ext cx="1295400"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smtClean="0"/>
              <a:t>A longer cycle time is needed for each </a:t>
            </a:r>
          </a:p>
          <a:p>
            <a:r>
              <a:rPr lang="en-US" dirty="0" smtClean="0"/>
              <a:t>processor because of the lower voltage.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Coding</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457200" y="1524000"/>
            <a:ext cx="8263504" cy="4291806"/>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2530" name="Picture 2"/>
          <p:cNvPicPr>
            <a:picLocks noGrp="1" noChangeAspect="1" noChangeArrowheads="1"/>
          </p:cNvPicPr>
          <p:nvPr>
            <p:ph idx="1"/>
          </p:nvPr>
        </p:nvPicPr>
        <p:blipFill>
          <a:blip r:embed="rId2"/>
          <a:srcRect/>
          <a:stretch>
            <a:fillRect/>
          </a:stretch>
        </p:blipFill>
        <p:spPr bwMode="auto">
          <a:xfrm>
            <a:off x="1171575" y="1648619"/>
            <a:ext cx="6800850" cy="4429125"/>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3554" name="Picture 2"/>
          <p:cNvPicPr>
            <a:picLocks noGrp="1" noChangeAspect="1" noChangeArrowheads="1"/>
          </p:cNvPicPr>
          <p:nvPr>
            <p:ph idx="1"/>
          </p:nvPr>
        </p:nvPicPr>
        <p:blipFill>
          <a:blip r:embed="rId2"/>
          <a:srcRect/>
          <a:stretch>
            <a:fillRect/>
          </a:stretch>
        </p:blipFill>
        <p:spPr bwMode="auto">
          <a:xfrm>
            <a:off x="457200" y="1629569"/>
            <a:ext cx="7553325" cy="4906523"/>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4578" name="Picture 2"/>
          <p:cNvPicPr>
            <a:picLocks noGrp="1" noChangeAspect="1" noChangeArrowheads="1"/>
          </p:cNvPicPr>
          <p:nvPr>
            <p:ph idx="1"/>
          </p:nvPr>
        </p:nvPicPr>
        <p:blipFill>
          <a:blip r:embed="rId2"/>
          <a:srcRect/>
          <a:stretch>
            <a:fillRect/>
          </a:stretch>
        </p:blipFill>
        <p:spPr bwMode="auto">
          <a:xfrm>
            <a:off x="685801" y="1600200"/>
            <a:ext cx="7134734" cy="4970171"/>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5602" name="Picture 2"/>
          <p:cNvPicPr>
            <a:picLocks noGrp="1" noChangeAspect="1" noChangeArrowheads="1"/>
          </p:cNvPicPr>
          <p:nvPr>
            <p:ph idx="1"/>
          </p:nvPr>
        </p:nvPicPr>
        <p:blipFill>
          <a:blip r:embed="rId2"/>
          <a:srcRect/>
          <a:stretch>
            <a:fillRect/>
          </a:stretch>
        </p:blipFill>
        <p:spPr bwMode="auto">
          <a:xfrm>
            <a:off x="457200" y="1371600"/>
            <a:ext cx="8061697" cy="495300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6626" name="Picture 2"/>
          <p:cNvPicPr>
            <a:picLocks noGrp="1" noChangeAspect="1" noChangeArrowheads="1"/>
          </p:cNvPicPr>
          <p:nvPr>
            <p:ph idx="1"/>
          </p:nvPr>
        </p:nvPicPr>
        <p:blipFill>
          <a:blip r:embed="rId2"/>
          <a:srcRect/>
          <a:stretch>
            <a:fillRect/>
          </a:stretch>
        </p:blipFill>
        <p:spPr bwMode="auto">
          <a:xfrm>
            <a:off x="823266" y="1600200"/>
            <a:ext cx="7497468" cy="4525963"/>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7650" name="Picture 2"/>
          <p:cNvPicPr>
            <a:picLocks noGrp="1" noChangeAspect="1" noChangeArrowheads="1"/>
          </p:cNvPicPr>
          <p:nvPr>
            <p:ph idx="1"/>
          </p:nvPr>
        </p:nvPicPr>
        <p:blipFill>
          <a:blip r:embed="rId2"/>
          <a:srcRect/>
          <a:stretch>
            <a:fillRect/>
          </a:stretch>
        </p:blipFill>
        <p:spPr bwMode="auto">
          <a:xfrm>
            <a:off x="1167922" y="1600200"/>
            <a:ext cx="6808155" cy="4525963"/>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8676" name="Picture 4"/>
          <p:cNvPicPr>
            <a:picLocks noGrp="1" noChangeAspect="1" noChangeArrowheads="1"/>
          </p:cNvPicPr>
          <p:nvPr>
            <p:ph idx="1"/>
          </p:nvPr>
        </p:nvPicPr>
        <p:blipFill>
          <a:blip r:embed="rId2"/>
          <a:srcRect/>
          <a:stretch>
            <a:fillRect/>
          </a:stretch>
        </p:blipFill>
        <p:spPr bwMode="auto">
          <a:xfrm>
            <a:off x="990600" y="1752600"/>
            <a:ext cx="7300125" cy="4471194"/>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29698" name="Picture 2"/>
          <p:cNvPicPr>
            <a:picLocks noGrp="1" noChangeAspect="1" noChangeArrowheads="1"/>
          </p:cNvPicPr>
          <p:nvPr>
            <p:ph idx="1"/>
          </p:nvPr>
        </p:nvPicPr>
        <p:blipFill>
          <a:blip r:embed="rId2"/>
          <a:srcRect/>
          <a:stretch>
            <a:fillRect/>
          </a:stretch>
        </p:blipFill>
        <p:spPr bwMode="auto">
          <a:xfrm>
            <a:off x="1428750" y="1891506"/>
            <a:ext cx="6286500" cy="394335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 and Pipelining</a:t>
            </a:r>
            <a:endParaRPr lang="en-US" dirty="0"/>
          </a:p>
        </p:txBody>
      </p:sp>
      <p:pic>
        <p:nvPicPr>
          <p:cNvPr id="30722" name="Picture 2"/>
          <p:cNvPicPr>
            <a:picLocks noGrp="1" noChangeAspect="1" noChangeArrowheads="1"/>
          </p:cNvPicPr>
          <p:nvPr>
            <p:ph idx="1"/>
          </p:nvPr>
        </p:nvPicPr>
        <p:blipFill>
          <a:blip r:embed="rId2"/>
          <a:srcRect/>
          <a:stretch>
            <a:fillRect/>
          </a:stretch>
        </p:blipFill>
        <p:spPr bwMode="auto">
          <a:xfrm>
            <a:off x="1457325" y="1805781"/>
            <a:ext cx="6229350" cy="4114800"/>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3276</TotalTime>
  <Words>2556</Words>
  <Application>Microsoft Office PowerPoint</Application>
  <PresentationFormat>On-screen Show (4:3)</PresentationFormat>
  <Paragraphs>364</Paragraphs>
  <Slides>99</Slides>
  <Notes>2</Notes>
  <HiddenSlides>0</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Office Theme</vt:lpstr>
      <vt:lpstr>Low-power Design at RTL level</vt:lpstr>
      <vt:lpstr>Motivation</vt:lpstr>
      <vt:lpstr>Motivation</vt:lpstr>
      <vt:lpstr>Motivation</vt:lpstr>
      <vt:lpstr>Motivation</vt:lpstr>
      <vt:lpstr>Introduction</vt:lpstr>
      <vt:lpstr>Signal Coding</vt:lpstr>
      <vt:lpstr>Signal Coding</vt:lpstr>
      <vt:lpstr>Signal Coding</vt:lpstr>
      <vt:lpstr>Signal Coding</vt:lpstr>
      <vt:lpstr>Signal Coding</vt:lpstr>
      <vt:lpstr>Signal Coding</vt:lpstr>
      <vt:lpstr>Signal Coding</vt:lpstr>
      <vt:lpstr>Signal Coding</vt:lpstr>
      <vt:lpstr>Signal Coding</vt:lpstr>
      <vt:lpstr>Signal Coding</vt:lpstr>
      <vt:lpstr>Signal Coding</vt:lpstr>
      <vt:lpstr>Signal Coding</vt:lpstr>
      <vt:lpstr>Signal Coding</vt:lpstr>
      <vt:lpstr>Signal Coding</vt:lpstr>
      <vt:lpstr>Signal Coding</vt:lpstr>
      <vt:lpstr>Signal Coding</vt:lpstr>
      <vt:lpstr>Introduction</vt:lpstr>
      <vt:lpstr>Clock gating</vt:lpstr>
      <vt:lpstr>Slide 25</vt:lpstr>
      <vt:lpstr>Slide 26</vt:lpstr>
      <vt:lpstr>Slide 27</vt:lpstr>
      <vt:lpstr>Slide 28</vt:lpstr>
      <vt:lpstr>Slide 29</vt:lpstr>
      <vt:lpstr>Clock gating</vt:lpstr>
      <vt:lpstr>Clock gating</vt:lpstr>
      <vt:lpstr>Clock gating</vt:lpstr>
      <vt:lpstr>Clock gating</vt:lpstr>
      <vt:lpstr>Clock gating</vt:lpstr>
      <vt:lpstr>Clock gating</vt:lpstr>
      <vt:lpstr>Clock gating</vt:lpstr>
      <vt:lpstr>Clock gating</vt:lpstr>
      <vt:lpstr>Clock gating</vt:lpstr>
      <vt:lpstr>Clock gating</vt:lpstr>
      <vt:lpstr>Clock gating</vt:lpstr>
      <vt:lpstr>Clock gating</vt:lpstr>
      <vt:lpstr>Clock gating</vt:lpstr>
      <vt:lpstr>Clock gating</vt:lpstr>
      <vt:lpstr>Clock gating</vt:lpstr>
      <vt:lpstr>Clock gating</vt:lpstr>
      <vt:lpstr>Introduction</vt:lpstr>
      <vt:lpstr>Double edge clocking</vt:lpstr>
      <vt:lpstr>Double edge clocking</vt:lpstr>
      <vt:lpstr>Double edge clocking</vt:lpstr>
      <vt:lpstr>Double edge clocking</vt:lpstr>
      <vt:lpstr>Double edge clocking</vt:lpstr>
      <vt:lpstr>Double edge clocking</vt:lpstr>
      <vt:lpstr>Introduction</vt:lpstr>
      <vt:lpstr>Glitch reduction</vt:lpstr>
      <vt:lpstr>Glitch reduction</vt:lpstr>
      <vt:lpstr>Glitch reduction</vt:lpstr>
      <vt:lpstr>Glitch reduction</vt:lpstr>
      <vt:lpstr>Glitch reduction</vt:lpstr>
      <vt:lpstr>Introduction</vt:lpstr>
      <vt:lpstr>Operand Isolation</vt:lpstr>
      <vt:lpstr>Operand Isolation</vt:lpstr>
      <vt:lpstr>Operand Isolation</vt:lpstr>
      <vt:lpstr>Operand Isolation</vt:lpstr>
      <vt:lpstr>Operand Isolation</vt:lpstr>
      <vt:lpstr>Introduction</vt:lpstr>
      <vt:lpstr>Precomputation</vt:lpstr>
      <vt:lpstr>Precomputation</vt:lpstr>
      <vt:lpstr>Precomputation</vt:lpstr>
      <vt:lpstr>Precomputation</vt:lpstr>
      <vt:lpstr>Introduction</vt:lpstr>
      <vt:lpstr>Algorithm level</vt:lpstr>
      <vt:lpstr>Algorithm level</vt:lpstr>
      <vt:lpstr>Algorithm level</vt:lpstr>
      <vt:lpstr>Introduction</vt:lpstr>
      <vt:lpstr>concurrency Insertion</vt:lpstr>
      <vt:lpstr>concurrency insertion</vt:lpstr>
      <vt:lpstr>Concurrency insertion</vt:lpstr>
      <vt:lpstr>Concurrency insertion</vt:lpstr>
      <vt:lpstr>Introduction</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Parallelism and Pipelining</vt:lpstr>
      <vt:lpstr>Conclusion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Low-power Design at RTL level</dc:title>
  <dc:creator>msharifk</dc:creator>
  <cp:lastModifiedBy>msharifk</cp:lastModifiedBy>
  <cp:revision>60</cp:revision>
  <dcterms:created xsi:type="dcterms:W3CDTF">2006-08-16T00:00:00Z</dcterms:created>
  <dcterms:modified xsi:type="dcterms:W3CDTF">2010-08-25T21:27:34Z</dcterms:modified>
</cp:coreProperties>
</file>